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Robot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gvVt0fiCGLMbT7L4huT9BCzH2W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1" name="Shape 11"/>
        <p:cNvGrpSpPr/>
        <p:nvPr/>
      </p:nvGrpSpPr>
      <p:grpSpPr>
        <a:xfrm>
          <a:off x="0" y="0"/>
          <a:ext cx="0" cy="0"/>
          <a:chOff x="0" y="0"/>
          <a:chExt cx="0" cy="0"/>
        </a:xfrm>
      </p:grpSpPr>
      <p:sp>
        <p:nvSpPr>
          <p:cNvPr id="12" name="Google Shape;12;p1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3" name="Google Shape;13;p11"/>
          <p:cNvPicPr preferRelativeResize="0"/>
          <p:nvPr/>
        </p:nvPicPr>
        <p:blipFill rotWithShape="1">
          <a:blip r:embed="rId2">
            <a:alphaModFix/>
          </a:blip>
          <a:srcRect b="8439" l="0" r="0" t="8538"/>
          <a:stretch/>
        </p:blipFill>
        <p:spPr>
          <a:xfrm>
            <a:off x="1" y="0"/>
            <a:ext cx="12204070" cy="6858000"/>
          </a:xfrm>
          <a:prstGeom prst="rect">
            <a:avLst/>
          </a:prstGeom>
          <a:noFill/>
          <a:ln>
            <a:noFill/>
          </a:ln>
        </p:spPr>
      </p:pic>
      <p:sp>
        <p:nvSpPr>
          <p:cNvPr id="14" name="Google Shape;14;p11"/>
          <p:cNvSpPr txBox="1"/>
          <p:nvPr>
            <p:ph type="ctrTitle"/>
          </p:nvPr>
        </p:nvSpPr>
        <p:spPr>
          <a:xfrm>
            <a:off x="838200" y="2423499"/>
            <a:ext cx="7214118" cy="334968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8000"/>
              <a:buFont typeface="Arial"/>
              <a:buNone/>
              <a:defRPr sz="8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1"/>
          <p:cNvSpPr txBox="1"/>
          <p:nvPr>
            <p:ph idx="1" type="subTitle"/>
          </p:nvPr>
        </p:nvSpPr>
        <p:spPr>
          <a:xfrm>
            <a:off x="838200" y="5866493"/>
            <a:ext cx="7214118" cy="489857"/>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11"/>
          <p:cNvSpPr txBox="1"/>
          <p:nvPr>
            <p:ph idx="10" type="dt"/>
          </p:nvPr>
        </p:nvSpPr>
        <p:spPr>
          <a:xfrm>
            <a:off x="9173393" y="6356350"/>
            <a:ext cx="101859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1"/>
          <p:cNvSpPr txBox="1"/>
          <p:nvPr>
            <p:ph idx="11" type="ftr"/>
          </p:nvPr>
        </p:nvSpPr>
        <p:spPr>
          <a:xfrm>
            <a:off x="10273004" y="6356350"/>
            <a:ext cx="1080796"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1"/>
          <p:cNvSpPr txBox="1"/>
          <p:nvPr>
            <p:ph idx="12" type="sldNum"/>
          </p:nvPr>
        </p:nvSpPr>
        <p:spPr>
          <a:xfrm>
            <a:off x="838200" y="6356350"/>
            <a:ext cx="589384"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FR"/>
              <a:t>‹#›</a:t>
            </a:fld>
            <a:endParaRPr/>
          </a:p>
        </p:txBody>
      </p:sp>
      <p:pic>
        <p:nvPicPr>
          <p:cNvPr id="19" name="Google Shape;19;p11"/>
          <p:cNvPicPr preferRelativeResize="0"/>
          <p:nvPr/>
        </p:nvPicPr>
        <p:blipFill rotWithShape="1">
          <a:blip r:embed="rId3">
            <a:alphaModFix/>
          </a:blip>
          <a:srcRect b="0" l="0" r="0" t="0"/>
          <a:stretch/>
        </p:blipFill>
        <p:spPr>
          <a:xfrm>
            <a:off x="838201" y="899309"/>
            <a:ext cx="4485238" cy="14775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85" name="Shape 85"/>
        <p:cNvGrpSpPr/>
        <p:nvPr/>
      </p:nvGrpSpPr>
      <p:grpSpPr>
        <a:xfrm>
          <a:off x="0" y="0"/>
          <a:ext cx="0" cy="0"/>
          <a:chOff x="0" y="0"/>
          <a:chExt cx="0" cy="0"/>
        </a:xfrm>
      </p:grpSpPr>
      <p:sp>
        <p:nvSpPr>
          <p:cNvPr id="86" name="Google Shape;86;p21"/>
          <p:cNvSpPr txBox="1"/>
          <p:nvPr>
            <p:ph type="title"/>
          </p:nvPr>
        </p:nvSpPr>
        <p:spPr>
          <a:xfrm>
            <a:off x="838200" y="741144"/>
            <a:ext cx="10515600" cy="558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1"/>
          <p:cNvSpPr txBox="1"/>
          <p:nvPr>
            <p:ph idx="10" type="dt"/>
          </p:nvPr>
        </p:nvSpPr>
        <p:spPr>
          <a:xfrm>
            <a:off x="9173393" y="6356350"/>
            <a:ext cx="1018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1"/>
          <p:cNvSpPr txBox="1"/>
          <p:nvPr>
            <p:ph idx="11" type="ftr"/>
          </p:nvPr>
        </p:nvSpPr>
        <p:spPr>
          <a:xfrm>
            <a:off x="10273004" y="6356350"/>
            <a:ext cx="1080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1"/>
          <p:cNvSpPr txBox="1"/>
          <p:nvPr>
            <p:ph idx="12" type="sldNum"/>
          </p:nvPr>
        </p:nvSpPr>
        <p:spPr>
          <a:xfrm>
            <a:off x="838200" y="6356350"/>
            <a:ext cx="5895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FR"/>
              <a:t>‹#›</a:t>
            </a:fld>
            <a:endParaRPr/>
          </a:p>
        </p:txBody>
      </p:sp>
      <p:cxnSp>
        <p:nvCxnSpPr>
          <p:cNvPr id="90" name="Google Shape;90;p21"/>
          <p:cNvCxnSpPr/>
          <p:nvPr/>
        </p:nvCxnSpPr>
        <p:spPr>
          <a:xfrm>
            <a:off x="901574" y="1525748"/>
            <a:ext cx="619500" cy="0"/>
          </a:xfrm>
          <a:prstGeom prst="straightConnector1">
            <a:avLst/>
          </a:prstGeom>
          <a:noFill/>
          <a:ln cap="flat" cmpd="sng" w="41275">
            <a:solidFill>
              <a:schemeClr val="accent1"/>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91" name="Shape 91"/>
        <p:cNvGrpSpPr/>
        <p:nvPr/>
      </p:nvGrpSpPr>
      <p:grpSpPr>
        <a:xfrm>
          <a:off x="0" y="0"/>
          <a:ext cx="0" cy="0"/>
          <a:chOff x="0" y="0"/>
          <a:chExt cx="0" cy="0"/>
        </a:xfrm>
      </p:grpSpPr>
      <p:sp>
        <p:nvSpPr>
          <p:cNvPr id="92" name="Google Shape;92;p22"/>
          <p:cNvSpPr txBox="1"/>
          <p:nvPr>
            <p:ph idx="10" type="dt"/>
          </p:nvPr>
        </p:nvSpPr>
        <p:spPr>
          <a:xfrm>
            <a:off x="9173393" y="6356350"/>
            <a:ext cx="1018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2"/>
          <p:cNvSpPr txBox="1"/>
          <p:nvPr>
            <p:ph idx="11" type="ftr"/>
          </p:nvPr>
        </p:nvSpPr>
        <p:spPr>
          <a:xfrm>
            <a:off x="10273004" y="6356350"/>
            <a:ext cx="1080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2"/>
          <p:cNvSpPr txBox="1"/>
          <p:nvPr>
            <p:ph idx="12" type="sldNum"/>
          </p:nvPr>
        </p:nvSpPr>
        <p:spPr>
          <a:xfrm>
            <a:off x="838200" y="6356350"/>
            <a:ext cx="5895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0" name="Shape 20"/>
        <p:cNvGrpSpPr/>
        <p:nvPr/>
      </p:nvGrpSpPr>
      <p:grpSpPr>
        <a:xfrm>
          <a:off x="0" y="0"/>
          <a:ext cx="0" cy="0"/>
          <a:chOff x="0" y="0"/>
          <a:chExt cx="0" cy="0"/>
        </a:xfrm>
      </p:grpSpPr>
      <p:sp>
        <p:nvSpPr>
          <p:cNvPr id="21" name="Google Shape;21;p14"/>
          <p:cNvSpPr txBox="1"/>
          <p:nvPr>
            <p:ph type="title"/>
          </p:nvPr>
        </p:nvSpPr>
        <p:spPr>
          <a:xfrm>
            <a:off x="838200" y="741144"/>
            <a:ext cx="10515600" cy="55826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14"/>
          <p:cNvSpPr txBox="1"/>
          <p:nvPr>
            <p:ph idx="10" type="dt"/>
          </p:nvPr>
        </p:nvSpPr>
        <p:spPr>
          <a:xfrm>
            <a:off x="9173393" y="6356350"/>
            <a:ext cx="101859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4"/>
          <p:cNvSpPr txBox="1"/>
          <p:nvPr>
            <p:ph idx="11" type="ftr"/>
          </p:nvPr>
        </p:nvSpPr>
        <p:spPr>
          <a:xfrm>
            <a:off x="10273004" y="6356350"/>
            <a:ext cx="1080796"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4"/>
          <p:cNvSpPr txBox="1"/>
          <p:nvPr>
            <p:ph idx="12" type="sldNum"/>
          </p:nvPr>
        </p:nvSpPr>
        <p:spPr>
          <a:xfrm>
            <a:off x="838200" y="6356350"/>
            <a:ext cx="589384"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FR"/>
              <a:t>‹#›</a:t>
            </a:fld>
            <a:endParaRPr/>
          </a:p>
        </p:txBody>
      </p:sp>
      <p:cxnSp>
        <p:nvCxnSpPr>
          <p:cNvPr id="26" name="Google Shape;26;p14"/>
          <p:cNvCxnSpPr/>
          <p:nvPr/>
        </p:nvCxnSpPr>
        <p:spPr>
          <a:xfrm>
            <a:off x="901574" y="1525748"/>
            <a:ext cx="619408" cy="0"/>
          </a:xfrm>
          <a:prstGeom prst="straightConnector1">
            <a:avLst/>
          </a:prstGeom>
          <a:noFill/>
          <a:ln cap="flat" cmpd="sng" w="41275">
            <a:solidFill>
              <a:schemeClr val="accent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7" name="Shape 27"/>
        <p:cNvGrpSpPr/>
        <p:nvPr/>
      </p:nvGrpSpPr>
      <p:grpSpPr>
        <a:xfrm>
          <a:off x="0" y="0"/>
          <a:ext cx="0" cy="0"/>
          <a:chOff x="0" y="0"/>
          <a:chExt cx="0" cy="0"/>
        </a:xfrm>
      </p:grpSpPr>
      <p:sp>
        <p:nvSpPr>
          <p:cNvPr id="28" name="Google Shape;28;p1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9" name="Google Shape;29;p15"/>
          <p:cNvPicPr preferRelativeResize="0"/>
          <p:nvPr/>
        </p:nvPicPr>
        <p:blipFill rotWithShape="1">
          <a:blip r:embed="rId2">
            <a:alphaModFix/>
          </a:blip>
          <a:srcRect b="8439" l="0" r="0" t="8538"/>
          <a:stretch/>
        </p:blipFill>
        <p:spPr>
          <a:xfrm>
            <a:off x="1" y="0"/>
            <a:ext cx="12204070" cy="6858000"/>
          </a:xfrm>
          <a:prstGeom prst="rect">
            <a:avLst/>
          </a:prstGeom>
          <a:noFill/>
          <a:ln>
            <a:noFill/>
          </a:ln>
        </p:spPr>
      </p:pic>
      <p:sp>
        <p:nvSpPr>
          <p:cNvPr id="30" name="Google Shape;30;p15"/>
          <p:cNvSpPr txBox="1"/>
          <p:nvPr>
            <p:ph type="title"/>
          </p:nvPr>
        </p:nvSpPr>
        <p:spPr>
          <a:xfrm>
            <a:off x="831849" y="2449221"/>
            <a:ext cx="7321551" cy="1846435"/>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6000"/>
              <a:buFont typeface="Arial"/>
              <a:buNone/>
              <a:defRPr sz="6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5"/>
          <p:cNvSpPr txBox="1"/>
          <p:nvPr>
            <p:ph idx="1" type="body"/>
          </p:nvPr>
        </p:nvSpPr>
        <p:spPr>
          <a:xfrm>
            <a:off x="831850" y="4854905"/>
            <a:ext cx="7321550" cy="96538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000"/>
              <a:buNone/>
              <a:defRPr sz="2000">
                <a:solidFill>
                  <a:schemeClr val="lt2"/>
                </a:solidFill>
              </a:defRPr>
            </a:lvl1pPr>
            <a:lvl2pPr indent="-228600" lvl="1" marL="914400" algn="l">
              <a:lnSpc>
                <a:spcPct val="90000"/>
              </a:lnSpc>
              <a:spcBef>
                <a:spcPts val="500"/>
              </a:spcBef>
              <a:spcAft>
                <a:spcPts val="0"/>
              </a:spcAft>
              <a:buSzPts val="2000"/>
              <a:buNone/>
              <a:defRPr sz="2000">
                <a:solidFill>
                  <a:srgbClr val="8E8E8D"/>
                </a:solidFill>
              </a:defRPr>
            </a:lvl2pPr>
            <a:lvl3pPr indent="-228600" lvl="2" marL="1371600" algn="l">
              <a:lnSpc>
                <a:spcPct val="90000"/>
              </a:lnSpc>
              <a:spcBef>
                <a:spcPts val="500"/>
              </a:spcBef>
              <a:spcAft>
                <a:spcPts val="0"/>
              </a:spcAft>
              <a:buSzPts val="1800"/>
              <a:buNone/>
              <a:defRPr sz="1800">
                <a:solidFill>
                  <a:srgbClr val="8E8E8D"/>
                </a:solidFill>
              </a:defRPr>
            </a:lvl3pPr>
            <a:lvl4pPr indent="-228600" lvl="3" marL="1828800" algn="l">
              <a:lnSpc>
                <a:spcPct val="90000"/>
              </a:lnSpc>
              <a:spcBef>
                <a:spcPts val="500"/>
              </a:spcBef>
              <a:spcAft>
                <a:spcPts val="0"/>
              </a:spcAft>
              <a:buSzPts val="1600"/>
              <a:buNone/>
              <a:defRPr sz="1600">
                <a:solidFill>
                  <a:srgbClr val="8E8E8D"/>
                </a:solidFill>
              </a:defRPr>
            </a:lvl4pPr>
            <a:lvl5pPr indent="-228600" lvl="4" marL="2286000" algn="l">
              <a:lnSpc>
                <a:spcPct val="90000"/>
              </a:lnSpc>
              <a:spcBef>
                <a:spcPts val="500"/>
              </a:spcBef>
              <a:spcAft>
                <a:spcPts val="0"/>
              </a:spcAft>
              <a:buSzPts val="1600"/>
              <a:buNone/>
              <a:defRPr sz="1600">
                <a:solidFill>
                  <a:srgbClr val="8E8E8D"/>
                </a:solidFill>
              </a:defRPr>
            </a:lvl5pPr>
            <a:lvl6pPr indent="-228600" lvl="5" marL="2743200" algn="l">
              <a:lnSpc>
                <a:spcPct val="90000"/>
              </a:lnSpc>
              <a:spcBef>
                <a:spcPts val="500"/>
              </a:spcBef>
              <a:spcAft>
                <a:spcPts val="0"/>
              </a:spcAft>
              <a:buClr>
                <a:srgbClr val="8E8E8D"/>
              </a:buClr>
              <a:buSzPts val="1600"/>
              <a:buNone/>
              <a:defRPr sz="1600">
                <a:solidFill>
                  <a:srgbClr val="8E8E8D"/>
                </a:solidFill>
              </a:defRPr>
            </a:lvl6pPr>
            <a:lvl7pPr indent="-228600" lvl="6" marL="3200400" algn="l">
              <a:lnSpc>
                <a:spcPct val="90000"/>
              </a:lnSpc>
              <a:spcBef>
                <a:spcPts val="500"/>
              </a:spcBef>
              <a:spcAft>
                <a:spcPts val="0"/>
              </a:spcAft>
              <a:buClr>
                <a:srgbClr val="8E8E8D"/>
              </a:buClr>
              <a:buSzPts val="1600"/>
              <a:buNone/>
              <a:defRPr sz="1600">
                <a:solidFill>
                  <a:srgbClr val="8E8E8D"/>
                </a:solidFill>
              </a:defRPr>
            </a:lvl7pPr>
            <a:lvl8pPr indent="-228600" lvl="7" marL="3657600" algn="l">
              <a:lnSpc>
                <a:spcPct val="90000"/>
              </a:lnSpc>
              <a:spcBef>
                <a:spcPts val="500"/>
              </a:spcBef>
              <a:spcAft>
                <a:spcPts val="0"/>
              </a:spcAft>
              <a:buClr>
                <a:srgbClr val="8E8E8D"/>
              </a:buClr>
              <a:buSzPts val="1600"/>
              <a:buNone/>
              <a:defRPr sz="1600">
                <a:solidFill>
                  <a:srgbClr val="8E8E8D"/>
                </a:solidFill>
              </a:defRPr>
            </a:lvl8pPr>
            <a:lvl9pPr indent="-228600" lvl="8" marL="4114800" algn="l">
              <a:lnSpc>
                <a:spcPct val="90000"/>
              </a:lnSpc>
              <a:spcBef>
                <a:spcPts val="500"/>
              </a:spcBef>
              <a:spcAft>
                <a:spcPts val="0"/>
              </a:spcAft>
              <a:buClr>
                <a:srgbClr val="8E8E8D"/>
              </a:buClr>
              <a:buSzPts val="1600"/>
              <a:buNone/>
              <a:defRPr sz="1600">
                <a:solidFill>
                  <a:srgbClr val="8E8E8D"/>
                </a:solidFill>
              </a:defRPr>
            </a:lvl9pPr>
          </a:lstStyle>
          <a:p/>
        </p:txBody>
      </p:sp>
      <p:sp>
        <p:nvSpPr>
          <p:cNvPr id="32" name="Google Shape;32;p15"/>
          <p:cNvSpPr txBox="1"/>
          <p:nvPr>
            <p:ph idx="10" type="dt"/>
          </p:nvPr>
        </p:nvSpPr>
        <p:spPr>
          <a:xfrm>
            <a:off x="9173393" y="6356350"/>
            <a:ext cx="101859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5"/>
          <p:cNvSpPr txBox="1"/>
          <p:nvPr>
            <p:ph idx="11" type="ftr"/>
          </p:nvPr>
        </p:nvSpPr>
        <p:spPr>
          <a:xfrm>
            <a:off x="10273004" y="6356350"/>
            <a:ext cx="1080796"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5"/>
          <p:cNvSpPr txBox="1"/>
          <p:nvPr>
            <p:ph idx="12" type="sldNum"/>
          </p:nvPr>
        </p:nvSpPr>
        <p:spPr>
          <a:xfrm>
            <a:off x="838200" y="6356350"/>
            <a:ext cx="589384"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FR"/>
              <a:t>‹#›</a:t>
            </a:fld>
            <a:endParaRPr/>
          </a:p>
        </p:txBody>
      </p:sp>
      <p:cxnSp>
        <p:nvCxnSpPr>
          <p:cNvPr id="35" name="Google Shape;35;p15"/>
          <p:cNvCxnSpPr/>
          <p:nvPr/>
        </p:nvCxnSpPr>
        <p:spPr>
          <a:xfrm>
            <a:off x="901574" y="2195704"/>
            <a:ext cx="619408" cy="0"/>
          </a:xfrm>
          <a:prstGeom prst="straightConnector1">
            <a:avLst/>
          </a:prstGeom>
          <a:noFill/>
          <a:ln cap="flat" cmpd="sng" w="41275">
            <a:solidFill>
              <a:schemeClr val="accent1"/>
            </a:solidFill>
            <a:prstDash val="solid"/>
            <a:miter lim="800000"/>
            <a:headEnd len="sm" w="sm" type="none"/>
            <a:tailEnd len="sm" w="sm" type="none"/>
          </a:ln>
        </p:spPr>
      </p:cxnSp>
      <p:cxnSp>
        <p:nvCxnSpPr>
          <p:cNvPr id="36" name="Google Shape;36;p15"/>
          <p:cNvCxnSpPr/>
          <p:nvPr/>
        </p:nvCxnSpPr>
        <p:spPr>
          <a:xfrm>
            <a:off x="901574" y="4576764"/>
            <a:ext cx="619408" cy="0"/>
          </a:xfrm>
          <a:prstGeom prst="straightConnector1">
            <a:avLst/>
          </a:prstGeom>
          <a:noFill/>
          <a:ln cap="flat" cmpd="sng" w="41275">
            <a:solidFill>
              <a:schemeClr val="accent1"/>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7" name="Shape 37"/>
        <p:cNvGrpSpPr/>
        <p:nvPr/>
      </p:nvGrpSpPr>
      <p:grpSpPr>
        <a:xfrm>
          <a:off x="0" y="0"/>
          <a:ext cx="0" cy="0"/>
          <a:chOff x="0" y="0"/>
          <a:chExt cx="0" cy="0"/>
        </a:xfrm>
      </p:grpSpPr>
      <p:sp>
        <p:nvSpPr>
          <p:cNvPr id="38" name="Google Shape;38;p16"/>
          <p:cNvSpPr txBox="1"/>
          <p:nvPr>
            <p:ph type="title"/>
          </p:nvPr>
        </p:nvSpPr>
        <p:spPr>
          <a:xfrm>
            <a:off x="838200" y="741144"/>
            <a:ext cx="10515600" cy="55826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6"/>
          <p:cNvSpPr txBox="1"/>
          <p:nvPr>
            <p:ph idx="10" type="dt"/>
          </p:nvPr>
        </p:nvSpPr>
        <p:spPr>
          <a:xfrm>
            <a:off x="9173393" y="6356350"/>
            <a:ext cx="101859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6"/>
          <p:cNvSpPr txBox="1"/>
          <p:nvPr>
            <p:ph idx="11" type="ftr"/>
          </p:nvPr>
        </p:nvSpPr>
        <p:spPr>
          <a:xfrm>
            <a:off x="10273004" y="6356350"/>
            <a:ext cx="1080796"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6"/>
          <p:cNvSpPr txBox="1"/>
          <p:nvPr>
            <p:ph idx="12" type="sldNum"/>
          </p:nvPr>
        </p:nvSpPr>
        <p:spPr>
          <a:xfrm>
            <a:off x="838200" y="6356350"/>
            <a:ext cx="589384"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FR"/>
              <a:t>‹#›</a:t>
            </a:fld>
            <a:endParaRPr/>
          </a:p>
        </p:txBody>
      </p:sp>
      <p:cxnSp>
        <p:nvCxnSpPr>
          <p:cNvPr id="44" name="Google Shape;44;p16"/>
          <p:cNvCxnSpPr/>
          <p:nvPr/>
        </p:nvCxnSpPr>
        <p:spPr>
          <a:xfrm>
            <a:off x="901574" y="1525748"/>
            <a:ext cx="619408" cy="0"/>
          </a:xfrm>
          <a:prstGeom prst="straightConnector1">
            <a:avLst/>
          </a:prstGeom>
          <a:noFill/>
          <a:ln cap="flat" cmpd="sng" w="41275">
            <a:solidFill>
              <a:schemeClr val="accent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5" name="Shape 45"/>
        <p:cNvGrpSpPr/>
        <p:nvPr/>
      </p:nvGrpSpPr>
      <p:grpSpPr>
        <a:xfrm>
          <a:off x="0" y="0"/>
          <a:ext cx="0" cy="0"/>
          <a:chOff x="0" y="0"/>
          <a:chExt cx="0" cy="0"/>
        </a:xfrm>
      </p:grpSpPr>
      <p:sp>
        <p:nvSpPr>
          <p:cNvPr id="46" name="Google Shape;46;p17"/>
          <p:cNvSpPr txBox="1"/>
          <p:nvPr>
            <p:ph type="title"/>
          </p:nvPr>
        </p:nvSpPr>
        <p:spPr>
          <a:xfrm>
            <a:off x="838200" y="741144"/>
            <a:ext cx="10515600" cy="55826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7"/>
          <p:cNvSpPr txBox="1"/>
          <p:nvPr>
            <p:ph idx="10" type="dt"/>
          </p:nvPr>
        </p:nvSpPr>
        <p:spPr>
          <a:xfrm>
            <a:off x="9173393" y="6356350"/>
            <a:ext cx="101859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7"/>
          <p:cNvSpPr txBox="1"/>
          <p:nvPr>
            <p:ph idx="11" type="ftr"/>
          </p:nvPr>
        </p:nvSpPr>
        <p:spPr>
          <a:xfrm>
            <a:off x="10273004" y="6356350"/>
            <a:ext cx="1080796"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7"/>
          <p:cNvSpPr txBox="1"/>
          <p:nvPr>
            <p:ph idx="12" type="sldNum"/>
          </p:nvPr>
        </p:nvSpPr>
        <p:spPr>
          <a:xfrm>
            <a:off x="838200" y="6356350"/>
            <a:ext cx="589384"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FR"/>
              <a:t>‹#›</a:t>
            </a:fld>
            <a:endParaRPr/>
          </a:p>
        </p:txBody>
      </p:sp>
      <p:cxnSp>
        <p:nvCxnSpPr>
          <p:cNvPr id="50" name="Google Shape;50;p17"/>
          <p:cNvCxnSpPr/>
          <p:nvPr/>
        </p:nvCxnSpPr>
        <p:spPr>
          <a:xfrm>
            <a:off x="901574" y="1525748"/>
            <a:ext cx="619408" cy="0"/>
          </a:xfrm>
          <a:prstGeom prst="straightConnector1">
            <a:avLst/>
          </a:prstGeom>
          <a:noFill/>
          <a:ln cap="flat" cmpd="sng" w="41275">
            <a:solidFill>
              <a:schemeClr val="accen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1" name="Shape 51"/>
        <p:cNvGrpSpPr/>
        <p:nvPr/>
      </p:nvGrpSpPr>
      <p:grpSpPr>
        <a:xfrm>
          <a:off x="0" y="0"/>
          <a:ext cx="0" cy="0"/>
          <a:chOff x="0" y="0"/>
          <a:chExt cx="0" cy="0"/>
        </a:xfrm>
      </p:grpSpPr>
      <p:sp>
        <p:nvSpPr>
          <p:cNvPr id="52" name="Google Shape;52;p18"/>
          <p:cNvSpPr txBox="1"/>
          <p:nvPr>
            <p:ph idx="10" type="dt"/>
          </p:nvPr>
        </p:nvSpPr>
        <p:spPr>
          <a:xfrm>
            <a:off x="9173393" y="6356350"/>
            <a:ext cx="1018592"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8"/>
          <p:cNvSpPr txBox="1"/>
          <p:nvPr>
            <p:ph idx="11" type="ftr"/>
          </p:nvPr>
        </p:nvSpPr>
        <p:spPr>
          <a:xfrm>
            <a:off x="10273004" y="6356350"/>
            <a:ext cx="1080796"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8"/>
          <p:cNvSpPr txBox="1"/>
          <p:nvPr>
            <p:ph idx="12" type="sldNum"/>
          </p:nvPr>
        </p:nvSpPr>
        <p:spPr>
          <a:xfrm>
            <a:off x="838200" y="6356350"/>
            <a:ext cx="589384"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61" name="Shape 61"/>
        <p:cNvGrpSpPr/>
        <p:nvPr/>
      </p:nvGrpSpPr>
      <p:grpSpPr>
        <a:xfrm>
          <a:off x="0" y="0"/>
          <a:ext cx="0" cy="0"/>
          <a:chOff x="0" y="0"/>
          <a:chExt cx="0" cy="0"/>
        </a:xfrm>
      </p:grpSpPr>
      <p:sp>
        <p:nvSpPr>
          <p:cNvPr id="62" name="Google Shape;62;p13"/>
          <p:cNvSpPr txBox="1"/>
          <p:nvPr>
            <p:ph type="title"/>
          </p:nvPr>
        </p:nvSpPr>
        <p:spPr>
          <a:xfrm>
            <a:off x="838200" y="741144"/>
            <a:ext cx="10515600" cy="558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3"/>
          <p:cNvSpPr txBox="1"/>
          <p:nvPr>
            <p:ph idx="10" type="dt"/>
          </p:nvPr>
        </p:nvSpPr>
        <p:spPr>
          <a:xfrm>
            <a:off x="9173393" y="6356350"/>
            <a:ext cx="1018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3"/>
          <p:cNvSpPr txBox="1"/>
          <p:nvPr>
            <p:ph idx="11" type="ftr"/>
          </p:nvPr>
        </p:nvSpPr>
        <p:spPr>
          <a:xfrm>
            <a:off x="10273004" y="6356350"/>
            <a:ext cx="1080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3"/>
          <p:cNvSpPr txBox="1"/>
          <p:nvPr>
            <p:ph idx="12" type="sldNum"/>
          </p:nvPr>
        </p:nvSpPr>
        <p:spPr>
          <a:xfrm>
            <a:off x="838200" y="6356350"/>
            <a:ext cx="5895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FR"/>
              <a:t>‹#›</a:t>
            </a:fld>
            <a:endParaRPr/>
          </a:p>
        </p:txBody>
      </p:sp>
      <p:cxnSp>
        <p:nvCxnSpPr>
          <p:cNvPr id="67" name="Google Shape;67;p13"/>
          <p:cNvCxnSpPr/>
          <p:nvPr/>
        </p:nvCxnSpPr>
        <p:spPr>
          <a:xfrm>
            <a:off x="901574" y="1525748"/>
            <a:ext cx="619500" cy="0"/>
          </a:xfrm>
          <a:prstGeom prst="straightConnector1">
            <a:avLst/>
          </a:prstGeom>
          <a:noFill/>
          <a:ln cap="flat" cmpd="sng" w="41275">
            <a:solidFill>
              <a:schemeClr val="accent1"/>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68" name="Shape 68"/>
        <p:cNvGrpSpPr/>
        <p:nvPr/>
      </p:nvGrpSpPr>
      <p:grpSpPr>
        <a:xfrm>
          <a:off x="0" y="0"/>
          <a:ext cx="0" cy="0"/>
          <a:chOff x="0" y="0"/>
          <a:chExt cx="0" cy="0"/>
        </a:xfrm>
      </p:grpSpPr>
      <p:sp>
        <p:nvSpPr>
          <p:cNvPr id="69" name="Google Shape;69;p1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0" name="Google Shape;70;p19"/>
          <p:cNvPicPr preferRelativeResize="0"/>
          <p:nvPr/>
        </p:nvPicPr>
        <p:blipFill rotWithShape="1">
          <a:blip r:embed="rId2">
            <a:alphaModFix/>
          </a:blip>
          <a:srcRect b="8443" l="0" r="0" t="8534"/>
          <a:stretch/>
        </p:blipFill>
        <p:spPr>
          <a:xfrm>
            <a:off x="1" y="0"/>
            <a:ext cx="12204069" cy="6858001"/>
          </a:xfrm>
          <a:prstGeom prst="rect">
            <a:avLst/>
          </a:prstGeom>
          <a:noFill/>
          <a:ln>
            <a:noFill/>
          </a:ln>
        </p:spPr>
      </p:pic>
      <p:sp>
        <p:nvSpPr>
          <p:cNvPr id="71" name="Google Shape;71;p19"/>
          <p:cNvSpPr txBox="1"/>
          <p:nvPr>
            <p:ph type="ctrTitle"/>
          </p:nvPr>
        </p:nvSpPr>
        <p:spPr>
          <a:xfrm>
            <a:off x="838200" y="2423499"/>
            <a:ext cx="7214100" cy="3349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8000"/>
              <a:buFont typeface="Arial"/>
              <a:buNone/>
              <a:defRPr sz="8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9"/>
          <p:cNvSpPr txBox="1"/>
          <p:nvPr>
            <p:ph idx="1" type="subTitle"/>
          </p:nvPr>
        </p:nvSpPr>
        <p:spPr>
          <a:xfrm>
            <a:off x="838200" y="5866493"/>
            <a:ext cx="7214100" cy="489900"/>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3" name="Google Shape;73;p19"/>
          <p:cNvSpPr txBox="1"/>
          <p:nvPr>
            <p:ph idx="10" type="dt"/>
          </p:nvPr>
        </p:nvSpPr>
        <p:spPr>
          <a:xfrm>
            <a:off x="9173393" y="6356350"/>
            <a:ext cx="1018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9"/>
          <p:cNvSpPr txBox="1"/>
          <p:nvPr>
            <p:ph idx="11" type="ftr"/>
          </p:nvPr>
        </p:nvSpPr>
        <p:spPr>
          <a:xfrm>
            <a:off x="10273004" y="6356350"/>
            <a:ext cx="1080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9"/>
          <p:cNvSpPr txBox="1"/>
          <p:nvPr>
            <p:ph idx="12" type="sldNum"/>
          </p:nvPr>
        </p:nvSpPr>
        <p:spPr>
          <a:xfrm>
            <a:off x="838200" y="6356350"/>
            <a:ext cx="5895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FR"/>
              <a:t>‹#›</a:t>
            </a:fld>
            <a:endParaRPr/>
          </a:p>
        </p:txBody>
      </p:sp>
      <p:pic>
        <p:nvPicPr>
          <p:cNvPr id="76" name="Google Shape;76;p19"/>
          <p:cNvPicPr preferRelativeResize="0"/>
          <p:nvPr/>
        </p:nvPicPr>
        <p:blipFill rotWithShape="1">
          <a:blip r:embed="rId3">
            <a:alphaModFix/>
          </a:blip>
          <a:srcRect b="0" l="0" r="0" t="0"/>
          <a:stretch/>
        </p:blipFill>
        <p:spPr>
          <a:xfrm>
            <a:off x="838201" y="899309"/>
            <a:ext cx="4485239" cy="147753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77" name="Shape 77"/>
        <p:cNvGrpSpPr/>
        <p:nvPr/>
      </p:nvGrpSpPr>
      <p:grpSpPr>
        <a:xfrm>
          <a:off x="0" y="0"/>
          <a:ext cx="0" cy="0"/>
          <a:chOff x="0" y="0"/>
          <a:chExt cx="0" cy="0"/>
        </a:xfrm>
      </p:grpSpPr>
      <p:sp>
        <p:nvSpPr>
          <p:cNvPr id="78" name="Google Shape;78;p20"/>
          <p:cNvSpPr txBox="1"/>
          <p:nvPr>
            <p:ph type="title"/>
          </p:nvPr>
        </p:nvSpPr>
        <p:spPr>
          <a:xfrm>
            <a:off x="838200" y="741144"/>
            <a:ext cx="10515600" cy="558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0"/>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20"/>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800"/>
              <a:buNon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0"/>
          <p:cNvSpPr txBox="1"/>
          <p:nvPr>
            <p:ph idx="10" type="dt"/>
          </p:nvPr>
        </p:nvSpPr>
        <p:spPr>
          <a:xfrm>
            <a:off x="9173393" y="6356350"/>
            <a:ext cx="10185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0"/>
          <p:cNvSpPr txBox="1"/>
          <p:nvPr>
            <p:ph idx="11" type="ftr"/>
          </p:nvPr>
        </p:nvSpPr>
        <p:spPr>
          <a:xfrm>
            <a:off x="10273004" y="6356350"/>
            <a:ext cx="10809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0"/>
          <p:cNvSpPr txBox="1"/>
          <p:nvPr>
            <p:ph idx="12" type="sldNum"/>
          </p:nvPr>
        </p:nvSpPr>
        <p:spPr>
          <a:xfrm>
            <a:off x="838200" y="6356350"/>
            <a:ext cx="5895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FR"/>
              <a:t>‹#›</a:t>
            </a:fld>
            <a:endParaRPr/>
          </a:p>
        </p:txBody>
      </p:sp>
      <p:cxnSp>
        <p:nvCxnSpPr>
          <p:cNvPr id="84" name="Google Shape;84;p20"/>
          <p:cNvCxnSpPr/>
          <p:nvPr/>
        </p:nvCxnSpPr>
        <p:spPr>
          <a:xfrm>
            <a:off x="901574" y="1525748"/>
            <a:ext cx="619500" cy="0"/>
          </a:xfrm>
          <a:prstGeom prst="straightConnector1">
            <a:avLst/>
          </a:prstGeom>
          <a:noFill/>
          <a:ln cap="flat" cmpd="sng" w="41275">
            <a:solidFill>
              <a:schemeClr val="accen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838200" y="741144"/>
            <a:ext cx="10515600" cy="55826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dk2"/>
                </a:solidFill>
                <a:latin typeface="Arial"/>
                <a:ea typeface="Arial"/>
                <a:cs typeface="Arial"/>
                <a:sym typeface="Arial"/>
              </a:defRPr>
            </a:lvl1pPr>
            <a:lvl2pPr indent="-342900" lvl="1" marL="9144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0"/>
          <p:cNvSpPr txBox="1"/>
          <p:nvPr>
            <p:ph idx="10" type="dt"/>
          </p:nvPr>
        </p:nvSpPr>
        <p:spPr>
          <a:xfrm>
            <a:off x="9173393" y="6356350"/>
            <a:ext cx="1018592"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 name="Google Shape;9;p10"/>
          <p:cNvSpPr txBox="1"/>
          <p:nvPr>
            <p:ph idx="11" type="ftr"/>
          </p:nvPr>
        </p:nvSpPr>
        <p:spPr>
          <a:xfrm>
            <a:off x="10273004" y="6356350"/>
            <a:ext cx="1080796"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10"/>
          <p:cNvSpPr txBox="1"/>
          <p:nvPr>
            <p:ph idx="12" type="sldNum"/>
          </p:nvPr>
        </p:nvSpPr>
        <p:spPr>
          <a:xfrm>
            <a:off x="838200" y="6356350"/>
            <a:ext cx="589384"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 name="Shape 55"/>
        <p:cNvGrpSpPr/>
        <p:nvPr/>
      </p:nvGrpSpPr>
      <p:grpSpPr>
        <a:xfrm>
          <a:off x="0" y="0"/>
          <a:ext cx="0" cy="0"/>
          <a:chOff x="0" y="0"/>
          <a:chExt cx="0" cy="0"/>
        </a:xfrm>
      </p:grpSpPr>
      <p:sp>
        <p:nvSpPr>
          <p:cNvPr id="56" name="Google Shape;56;p12"/>
          <p:cNvSpPr txBox="1"/>
          <p:nvPr>
            <p:ph type="title"/>
          </p:nvPr>
        </p:nvSpPr>
        <p:spPr>
          <a:xfrm>
            <a:off x="838200" y="741144"/>
            <a:ext cx="10515600" cy="5583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2"/>
              </a:buClr>
              <a:buSzPts val="2800"/>
              <a:buFont typeface="Arial"/>
              <a:buNone/>
              <a:defRPr b="1" i="0" sz="28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2000"/>
              <a:buFont typeface="Arial"/>
              <a:buNone/>
              <a:defRPr b="0" i="0" sz="2000" u="none" cap="none" strike="noStrike">
                <a:solidFill>
                  <a:schemeClr val="dk2"/>
                </a:solidFill>
                <a:latin typeface="Arial"/>
                <a:ea typeface="Arial"/>
                <a:cs typeface="Arial"/>
                <a:sym typeface="Arial"/>
              </a:defRPr>
            </a:lvl1pPr>
            <a:lvl2pPr indent="-342900" lvl="1" marL="9144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500"/>
              </a:spcBef>
              <a:spcAft>
                <a:spcPts val="0"/>
              </a:spcAft>
              <a:buClr>
                <a:schemeClr val="accent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8" name="Google Shape;58;p12"/>
          <p:cNvSpPr txBox="1"/>
          <p:nvPr>
            <p:ph idx="10" type="dt"/>
          </p:nvPr>
        </p:nvSpPr>
        <p:spPr>
          <a:xfrm>
            <a:off x="9173393" y="6356350"/>
            <a:ext cx="10185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9" name="Google Shape;59;p12"/>
          <p:cNvSpPr txBox="1"/>
          <p:nvPr>
            <p:ph idx="11" type="ftr"/>
          </p:nvPr>
        </p:nvSpPr>
        <p:spPr>
          <a:xfrm>
            <a:off x="10273004" y="6356350"/>
            <a:ext cx="10809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0" name="Google Shape;60;p12"/>
          <p:cNvSpPr txBox="1"/>
          <p:nvPr>
            <p:ph idx="12" type="sldNum"/>
          </p:nvPr>
        </p:nvSpPr>
        <p:spPr>
          <a:xfrm>
            <a:off x="838200" y="6356350"/>
            <a:ext cx="5895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s://easiware.atlassian.net/wiki/spaces/LSE/pages/2155839512" TargetMode="External"/><Relationship Id="rId4" Type="http://schemas.openxmlformats.org/officeDocument/2006/relationships/image" Target="../media/image3.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9.png"/><Relationship Id="rId7"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
          <p:cNvSpPr txBox="1"/>
          <p:nvPr>
            <p:ph type="ctrTitle"/>
          </p:nvPr>
        </p:nvSpPr>
        <p:spPr>
          <a:xfrm>
            <a:off x="753645" y="3148414"/>
            <a:ext cx="10515600" cy="2324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6600"/>
              <a:buFont typeface="Arial"/>
              <a:buNone/>
            </a:pPr>
            <a:r>
              <a:rPr lang="fr-FR" sz="5400"/>
              <a:t>La CSAT</a:t>
            </a:r>
            <a:endParaRPr sz="5400"/>
          </a:p>
          <a:p>
            <a:pPr indent="0" lvl="0" marL="0" rtl="0" algn="l">
              <a:lnSpc>
                <a:spcPct val="90000"/>
              </a:lnSpc>
              <a:spcBef>
                <a:spcPts val="0"/>
              </a:spcBef>
              <a:spcAft>
                <a:spcPts val="0"/>
              </a:spcAft>
              <a:buClr>
                <a:schemeClr val="accent1"/>
              </a:buClr>
              <a:buSzPts val="6600"/>
              <a:buFont typeface="Arial"/>
              <a:buNone/>
            </a:pPr>
            <a:r>
              <a:rPr lang="fr-FR" sz="5400"/>
              <a:t>Customer Satisfaction Score</a:t>
            </a:r>
            <a:endParaRPr sz="5400"/>
          </a:p>
          <a:p>
            <a:pPr indent="0" lvl="0" marL="0" rtl="0" algn="l">
              <a:lnSpc>
                <a:spcPct val="90000"/>
              </a:lnSpc>
              <a:spcBef>
                <a:spcPts val="0"/>
              </a:spcBef>
              <a:spcAft>
                <a:spcPts val="0"/>
              </a:spcAft>
              <a:buClr>
                <a:schemeClr val="accent1"/>
              </a:buClr>
              <a:buSzPts val="6600"/>
              <a:buFont typeface="Arial"/>
              <a:buNone/>
            </a:pPr>
            <a:r>
              <a:rPr lang="fr-FR" sz="2700"/>
              <a:t>[Version 10.3.45]</a:t>
            </a:r>
            <a:br>
              <a:rPr lang="fr-FR" sz="5400"/>
            </a:br>
            <a:endParaRPr sz="5400"/>
          </a:p>
        </p:txBody>
      </p:sp>
      <p:sp>
        <p:nvSpPr>
          <p:cNvPr id="100" name="Google Shape;100;p1"/>
          <p:cNvSpPr txBox="1"/>
          <p:nvPr>
            <p:ph idx="11" type="ftr"/>
          </p:nvPr>
        </p:nvSpPr>
        <p:spPr>
          <a:xfrm>
            <a:off x="10273004" y="6356350"/>
            <a:ext cx="1080796"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8C522"/>
              </a:buClr>
              <a:buSzPts val="900"/>
              <a:buFont typeface="Arial"/>
              <a:buNone/>
            </a:pPr>
            <a:r>
              <a:rPr b="0" i="0" lang="fr-FR" sz="900" u="none" cap="none" strike="noStrike">
                <a:solidFill>
                  <a:srgbClr val="F8C522"/>
                </a:solidFill>
                <a:latin typeface="Arial"/>
                <a:ea typeface="Arial"/>
                <a:cs typeface="Arial"/>
                <a:sym typeface="Arial"/>
              </a:rPr>
              <a:t>© Easiware 202</a:t>
            </a:r>
            <a:r>
              <a:rPr lang="fr-FR">
                <a:solidFill>
                  <a:srgbClr val="F8C522"/>
                </a:solidFill>
              </a:rPr>
              <a:t>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
          <p:cNvSpPr txBox="1"/>
          <p:nvPr>
            <p:ph type="title"/>
          </p:nvPr>
        </p:nvSpPr>
        <p:spPr>
          <a:xfrm>
            <a:off x="838200" y="741144"/>
            <a:ext cx="10515600" cy="558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1800"/>
              <a:buNone/>
            </a:pPr>
            <a:r>
              <a:rPr lang="fr-FR"/>
              <a:t>Qu’est ce que la CSAT ?</a:t>
            </a:r>
            <a:endParaRPr/>
          </a:p>
        </p:txBody>
      </p:sp>
      <p:sp>
        <p:nvSpPr>
          <p:cNvPr id="106" name="Google Shape;106;p2"/>
          <p:cNvSpPr txBox="1"/>
          <p:nvPr>
            <p:ph idx="11" type="ftr"/>
          </p:nvPr>
        </p:nvSpPr>
        <p:spPr>
          <a:xfrm>
            <a:off x="10273004" y="6356350"/>
            <a:ext cx="1080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fr-FR"/>
              <a:t>© easiware 2023</a:t>
            </a:r>
            <a:endParaRPr/>
          </a:p>
        </p:txBody>
      </p:sp>
      <p:sp>
        <p:nvSpPr>
          <p:cNvPr id="107" name="Google Shape;107;p2"/>
          <p:cNvSpPr txBox="1"/>
          <p:nvPr>
            <p:ph idx="12" type="sldNum"/>
          </p:nvPr>
        </p:nvSpPr>
        <p:spPr>
          <a:xfrm>
            <a:off x="838200" y="6356350"/>
            <a:ext cx="5895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fr-FR"/>
              <a:t>‹#›</a:t>
            </a:fld>
            <a:endParaRPr/>
          </a:p>
        </p:txBody>
      </p:sp>
      <p:sp>
        <p:nvSpPr>
          <p:cNvPr id="108" name="Google Shape;108;p2"/>
          <p:cNvSpPr txBox="1"/>
          <p:nvPr/>
        </p:nvSpPr>
        <p:spPr>
          <a:xfrm>
            <a:off x="152773" y="1580873"/>
            <a:ext cx="11965243" cy="95486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fr-FR" sz="1800"/>
              <a:t>La CSAT (Customer Satisfaction Score)</a:t>
            </a:r>
            <a:r>
              <a:rPr lang="fr-FR" sz="1800"/>
              <a:t> est un indicateur de performance pour mesurer le niveau de satisfaction client. </a:t>
            </a:r>
            <a:endParaRPr sz="1800"/>
          </a:p>
          <a:p>
            <a:pPr indent="0" lvl="0" marL="0" rtl="0" algn="l">
              <a:lnSpc>
                <a:spcPct val="90000"/>
              </a:lnSpc>
              <a:spcBef>
                <a:spcPts val="0"/>
              </a:spcBef>
              <a:spcAft>
                <a:spcPts val="0"/>
              </a:spcAft>
              <a:buNone/>
            </a:pPr>
            <a:r>
              <a:t/>
            </a:r>
            <a:endParaRPr sz="1800"/>
          </a:p>
          <a:p>
            <a:pPr indent="0" lvl="0" marL="0" rtl="0" algn="l">
              <a:lnSpc>
                <a:spcPct val="90000"/>
              </a:lnSpc>
              <a:spcBef>
                <a:spcPts val="0"/>
              </a:spcBef>
              <a:spcAft>
                <a:spcPts val="0"/>
              </a:spcAft>
              <a:buNone/>
            </a:pPr>
            <a:r>
              <a:rPr lang="fr-FR" sz="1800"/>
              <a:t>Il donne des résultats très précis sur la satisfaction ou l’insatisfaction procurée par l’acquisition d’un produit ou l’utilisation d’un service. Les entreprises l’utilisent pour connaître les impressions des consommateurs après avoir finalisé le processus d’achat. Les résultats de l’enquête de satisfaction permettent d’identifier les pistes à exploiter pour améliorer le service, le produit, le service après-vente ou l’expérience d’achat. Ces résultats permettent d’optimiser la satisfaction des clients et de faire face à la concurrence.</a:t>
            </a:r>
            <a:endParaRPr sz="1800"/>
          </a:p>
          <a:p>
            <a:pPr indent="0" lvl="0" marL="0" rtl="0" algn="l">
              <a:lnSpc>
                <a:spcPct val="90000"/>
              </a:lnSpc>
              <a:spcBef>
                <a:spcPts val="0"/>
              </a:spcBef>
              <a:spcAft>
                <a:spcPts val="0"/>
              </a:spcAft>
              <a:buNone/>
            </a:pPr>
            <a:r>
              <a:t/>
            </a:r>
            <a:endParaRPr sz="1800"/>
          </a:p>
          <a:p>
            <a:pPr indent="0" lvl="0" marL="0" rtl="0" algn="l">
              <a:lnSpc>
                <a:spcPct val="90000"/>
              </a:lnSpc>
              <a:spcBef>
                <a:spcPts val="0"/>
              </a:spcBef>
              <a:spcAft>
                <a:spcPts val="0"/>
              </a:spcAft>
              <a:buNone/>
            </a:pPr>
            <a:r>
              <a:rPr lang="fr-FR" sz="1800"/>
              <a:t>La CSAT est un score calculé sous forme de pourcentage qui varie de 0% à 100%. Afin d’obtenir un meilleur score, il faut collecter un maximum de réponses de la part des consommateurs.</a:t>
            </a:r>
            <a:endParaRPr sz="1800"/>
          </a:p>
          <a:p>
            <a:pPr indent="0" lvl="0" marL="0" rtl="0" algn="l">
              <a:lnSpc>
                <a:spcPct val="90000"/>
              </a:lnSpc>
              <a:spcBef>
                <a:spcPts val="0"/>
              </a:spcBef>
              <a:spcAft>
                <a:spcPts val="0"/>
              </a:spcAft>
              <a:buNone/>
            </a:pPr>
            <a:r>
              <a:t/>
            </a:r>
            <a:endParaRPr sz="1800"/>
          </a:p>
          <a:p>
            <a:pPr indent="0" lvl="0" marL="0" rtl="0" algn="l">
              <a:lnSpc>
                <a:spcPct val="90000"/>
              </a:lnSpc>
              <a:spcBef>
                <a:spcPts val="0"/>
              </a:spcBef>
              <a:spcAft>
                <a:spcPts val="0"/>
              </a:spcAft>
              <a:buNone/>
            </a:pPr>
            <a:r>
              <a:rPr lang="fr-FR" sz="1800"/>
              <a:t>Le score est obtenu à partir des réponses à la question :  </a:t>
            </a:r>
            <a:endParaRPr sz="1800"/>
          </a:p>
          <a:p>
            <a:pPr indent="0" lvl="0" marL="0" rtl="0" algn="l">
              <a:lnSpc>
                <a:spcPct val="90000"/>
              </a:lnSpc>
              <a:spcBef>
                <a:spcPts val="0"/>
              </a:spcBef>
              <a:spcAft>
                <a:spcPts val="0"/>
              </a:spcAft>
              <a:buNone/>
            </a:pPr>
            <a:r>
              <a:t/>
            </a:r>
            <a:endParaRPr sz="1800"/>
          </a:p>
          <a:p>
            <a:pPr indent="0" lvl="0" marL="0" rtl="0" algn="l">
              <a:lnSpc>
                <a:spcPct val="90000"/>
              </a:lnSpc>
              <a:spcBef>
                <a:spcPts val="0"/>
              </a:spcBef>
              <a:spcAft>
                <a:spcPts val="0"/>
              </a:spcAft>
              <a:buNone/>
            </a:pPr>
            <a:r>
              <a:rPr lang="fr-FR" sz="1800">
                <a:solidFill>
                  <a:srgbClr val="FFC000"/>
                </a:solidFill>
              </a:rPr>
              <a:t>« Avez-vous été satisfait par [...] ? » « D’autres formulations sont possibles, telles que : « Comment évaluez-vous votre satisfaction </a:t>
            </a:r>
            <a:r>
              <a:rPr lang="fr-FR" sz="1800">
                <a:solidFill>
                  <a:srgbClr val="FFC000"/>
                </a:solidFill>
              </a:rPr>
              <a:t>vis-à</a:t>
            </a:r>
            <a:r>
              <a:rPr lang="fr-FR" sz="1800">
                <a:solidFill>
                  <a:srgbClr val="FFC000"/>
                </a:solidFill>
              </a:rPr>
              <a:t> </a:t>
            </a:r>
            <a:r>
              <a:rPr lang="fr-FR" sz="1800">
                <a:solidFill>
                  <a:srgbClr val="FFC000"/>
                </a:solidFill>
              </a:rPr>
              <a:t>-vis</a:t>
            </a:r>
            <a:r>
              <a:rPr lang="fr-FR" sz="1800">
                <a:solidFill>
                  <a:srgbClr val="FFC000"/>
                </a:solidFill>
              </a:rPr>
              <a:t> de [...] ? »</a:t>
            </a:r>
            <a:endParaRPr sz="1800">
              <a:solidFill>
                <a:srgbClr val="FFC000"/>
              </a:solidFill>
            </a:endParaRPr>
          </a:p>
          <a:p>
            <a:pPr indent="0" lvl="0" marL="0" marR="0" rtl="0" algn="l">
              <a:lnSpc>
                <a:spcPct val="90000"/>
              </a:lnSpc>
              <a:spcBef>
                <a:spcPts val="0"/>
              </a:spcBef>
              <a:spcAft>
                <a:spcPts val="0"/>
              </a:spcAft>
              <a:buClr>
                <a:schemeClr val="accent1"/>
              </a:buClr>
              <a:buSzPts val="1800"/>
              <a:buFont typeface="Arial"/>
              <a:buNone/>
            </a:pPr>
            <a:r>
              <a:t/>
            </a:r>
            <a:endParaRPr sz="1800">
              <a:solidFill>
                <a:srgbClr val="FFC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ph type="title"/>
          </p:nvPr>
        </p:nvSpPr>
        <p:spPr>
          <a:xfrm>
            <a:off x="838200" y="741144"/>
            <a:ext cx="10515600" cy="558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1800"/>
              <a:buNone/>
            </a:pPr>
            <a:r>
              <a:rPr lang="fr-FR"/>
              <a:t>Comment est calculé la CSAT ?</a:t>
            </a:r>
            <a:endParaRPr/>
          </a:p>
        </p:txBody>
      </p:sp>
      <p:sp>
        <p:nvSpPr>
          <p:cNvPr id="114" name="Google Shape;114;p3"/>
          <p:cNvSpPr txBox="1"/>
          <p:nvPr>
            <p:ph idx="11" type="ftr"/>
          </p:nvPr>
        </p:nvSpPr>
        <p:spPr>
          <a:xfrm>
            <a:off x="10273004" y="6356350"/>
            <a:ext cx="1080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fr-FR"/>
              <a:t>© easiware 2023</a:t>
            </a:r>
            <a:endParaRPr/>
          </a:p>
        </p:txBody>
      </p:sp>
      <p:sp>
        <p:nvSpPr>
          <p:cNvPr id="115" name="Google Shape;115;p3"/>
          <p:cNvSpPr txBox="1"/>
          <p:nvPr>
            <p:ph idx="12" type="sldNum"/>
          </p:nvPr>
        </p:nvSpPr>
        <p:spPr>
          <a:xfrm>
            <a:off x="838200" y="6356350"/>
            <a:ext cx="5895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fr-FR"/>
              <a:t>‹#›</a:t>
            </a:fld>
            <a:endParaRPr/>
          </a:p>
        </p:txBody>
      </p:sp>
      <p:sp>
        <p:nvSpPr>
          <p:cNvPr id="116" name="Google Shape;116;p3"/>
          <p:cNvSpPr txBox="1"/>
          <p:nvPr/>
        </p:nvSpPr>
        <p:spPr>
          <a:xfrm>
            <a:off x="563033" y="1411038"/>
            <a:ext cx="11965200" cy="1068300"/>
          </a:xfrm>
          <a:prstGeom prst="rect">
            <a:avLst/>
          </a:prstGeom>
          <a:noFill/>
          <a:ln>
            <a:noFill/>
          </a:ln>
        </p:spPr>
        <p:txBody>
          <a:bodyPr anchorCtr="0" anchor="t" bIns="45700" lIns="91425" spcFirstLastPara="1" rIns="91425" wrap="square" tIns="45700">
            <a:noAutofit/>
          </a:bodyPr>
          <a:lstStyle/>
          <a:p>
            <a:pPr indent="0" lvl="0" marL="76200" marR="76200" rtl="0" algn="l">
              <a:lnSpc>
                <a:spcPct val="171400"/>
              </a:lnSpc>
              <a:spcBef>
                <a:spcPts val="1000"/>
              </a:spcBef>
              <a:spcAft>
                <a:spcPts val="0"/>
              </a:spcAft>
              <a:buNone/>
            </a:pPr>
            <a:r>
              <a:t/>
            </a:r>
            <a:endParaRPr sz="1200">
              <a:solidFill>
                <a:srgbClr val="172B4D"/>
              </a:solidFill>
              <a:latin typeface="Roboto"/>
              <a:ea typeface="Roboto"/>
              <a:cs typeface="Roboto"/>
              <a:sym typeface="Roboto"/>
            </a:endParaRPr>
          </a:p>
          <a:p>
            <a:pPr indent="0" lvl="0" marL="76200" marR="76200" rtl="0" algn="l">
              <a:lnSpc>
                <a:spcPct val="90000"/>
              </a:lnSpc>
              <a:spcBef>
                <a:spcPts val="1000"/>
              </a:spcBef>
              <a:spcAft>
                <a:spcPts val="0"/>
              </a:spcAft>
              <a:buNone/>
            </a:pPr>
            <a:r>
              <a:rPr lang="fr-FR" sz="1800">
                <a:solidFill>
                  <a:srgbClr val="172B4D"/>
                </a:solidFill>
              </a:rPr>
              <a:t>La CSAT est un score calculé sous forme de pourcentage qui varie de 0% à 100%.</a:t>
            </a:r>
            <a:endParaRPr sz="1800">
              <a:solidFill>
                <a:srgbClr val="172B4D"/>
              </a:solidFill>
            </a:endParaRPr>
          </a:p>
          <a:p>
            <a:pPr indent="0" lvl="0" marL="76200" marR="76200" rtl="0" algn="l">
              <a:lnSpc>
                <a:spcPct val="90000"/>
              </a:lnSpc>
              <a:spcBef>
                <a:spcPts val="1000"/>
              </a:spcBef>
              <a:spcAft>
                <a:spcPts val="0"/>
              </a:spcAft>
              <a:buNone/>
            </a:pPr>
            <a:r>
              <a:t/>
            </a:r>
            <a:endParaRPr sz="1800">
              <a:solidFill>
                <a:srgbClr val="172B4D"/>
              </a:solidFill>
              <a:highlight>
                <a:srgbClr val="DEEBFF"/>
              </a:highlight>
            </a:endParaRPr>
          </a:p>
          <a:p>
            <a:pPr indent="0" lvl="0" marL="76200" marR="76200" rtl="0" algn="l">
              <a:lnSpc>
                <a:spcPct val="90000"/>
              </a:lnSpc>
              <a:spcBef>
                <a:spcPts val="1000"/>
              </a:spcBef>
              <a:spcAft>
                <a:spcPts val="0"/>
              </a:spcAft>
              <a:buNone/>
            </a:pPr>
            <a:r>
              <a:rPr lang="fr-FR" sz="1800">
                <a:solidFill>
                  <a:srgbClr val="172B4D"/>
                </a:solidFill>
              </a:rPr>
              <a:t>Les clients notent de 1 à 5.</a:t>
            </a:r>
            <a:endParaRPr sz="1800">
              <a:solidFill>
                <a:srgbClr val="172B4D"/>
              </a:solidFill>
            </a:endParaRPr>
          </a:p>
          <a:p>
            <a:pPr indent="0" lvl="0" marL="76200" marR="76200" rtl="0" algn="l">
              <a:lnSpc>
                <a:spcPct val="90000"/>
              </a:lnSpc>
              <a:spcBef>
                <a:spcPts val="1000"/>
              </a:spcBef>
              <a:spcAft>
                <a:spcPts val="0"/>
              </a:spcAft>
              <a:buNone/>
            </a:pPr>
            <a:r>
              <a:rPr lang="fr-FR" sz="1800">
                <a:solidFill>
                  <a:srgbClr val="172B4D"/>
                </a:solidFill>
              </a:rPr>
              <a:t>Voici la formule à utiliser pour calculer le CSAT :</a:t>
            </a:r>
            <a:endParaRPr sz="1800">
              <a:solidFill>
                <a:srgbClr val="172B4D"/>
              </a:solidFill>
            </a:endParaRPr>
          </a:p>
          <a:p>
            <a:pPr indent="0" lvl="0" marL="76200" marR="76200" rtl="0" algn="l">
              <a:lnSpc>
                <a:spcPct val="90000"/>
              </a:lnSpc>
              <a:spcBef>
                <a:spcPts val="1000"/>
              </a:spcBef>
              <a:spcAft>
                <a:spcPts val="0"/>
              </a:spcAft>
              <a:buNone/>
            </a:pPr>
            <a:r>
              <a:t/>
            </a:r>
            <a:endParaRPr sz="1800">
              <a:solidFill>
                <a:srgbClr val="172B4D"/>
              </a:solidFill>
            </a:endParaRPr>
          </a:p>
          <a:p>
            <a:pPr indent="0" lvl="0" marL="76200" marR="76200" rtl="0" algn="l">
              <a:lnSpc>
                <a:spcPct val="90000"/>
              </a:lnSpc>
              <a:spcBef>
                <a:spcPts val="1000"/>
              </a:spcBef>
              <a:spcAft>
                <a:spcPts val="0"/>
              </a:spcAft>
              <a:buNone/>
            </a:pPr>
            <a:r>
              <a:rPr b="1" lang="fr-FR" sz="1800">
                <a:solidFill>
                  <a:srgbClr val="172B4D"/>
                </a:solidFill>
              </a:rPr>
              <a:t>CSAT= (Nombre de réponses positives/nombre total de réponses) / 100.</a:t>
            </a:r>
            <a:endParaRPr b="1" sz="1800">
              <a:solidFill>
                <a:srgbClr val="172B4D"/>
              </a:solidFill>
            </a:endParaRPr>
          </a:p>
          <a:p>
            <a:pPr indent="0" lvl="0" marL="76200" marR="76200" rtl="0" algn="l">
              <a:lnSpc>
                <a:spcPct val="90000"/>
              </a:lnSpc>
              <a:spcBef>
                <a:spcPts val="1000"/>
              </a:spcBef>
              <a:spcAft>
                <a:spcPts val="0"/>
              </a:spcAft>
              <a:buNone/>
            </a:pPr>
            <a:r>
              <a:rPr lang="fr-FR" sz="1800">
                <a:solidFill>
                  <a:srgbClr val="172B4D"/>
                </a:solidFill>
              </a:rPr>
              <a:t>Les notes 4 et 5 sont considérées comme des réponses positives.</a:t>
            </a:r>
            <a:endParaRPr sz="1800">
              <a:solidFill>
                <a:srgbClr val="172B4D"/>
              </a:solidFill>
            </a:endParaRPr>
          </a:p>
          <a:p>
            <a:pPr indent="0" lvl="0" marL="0" rtl="0" algn="l">
              <a:lnSpc>
                <a:spcPct val="171400"/>
              </a:lnSpc>
              <a:spcBef>
                <a:spcPts val="900"/>
              </a:spcBef>
              <a:spcAft>
                <a:spcPts val="0"/>
              </a:spcAft>
              <a:buNone/>
            </a:pPr>
            <a:r>
              <a:rPr lang="fr-FR" sz="1200">
                <a:solidFill>
                  <a:srgbClr val="172B4D"/>
                </a:solidFill>
                <a:highlight>
                  <a:srgbClr val="FFFFFF"/>
                </a:highlight>
                <a:latin typeface="Roboto"/>
                <a:ea typeface="Roboto"/>
                <a:cs typeface="Roboto"/>
                <a:sym typeface="Roboto"/>
              </a:rPr>
              <a:t> </a:t>
            </a:r>
            <a:endParaRPr sz="1200">
              <a:solidFill>
                <a:srgbClr val="172B4D"/>
              </a:solidFill>
              <a:highlight>
                <a:srgbClr val="FFFFFF"/>
              </a:highlight>
              <a:latin typeface="Roboto"/>
              <a:ea typeface="Roboto"/>
              <a:cs typeface="Roboto"/>
              <a:sym typeface="Roboto"/>
            </a:endParaRPr>
          </a:p>
          <a:p>
            <a:pPr indent="0" lvl="0" marL="0" marR="0" rtl="0" algn="l">
              <a:lnSpc>
                <a:spcPct val="90000"/>
              </a:lnSpc>
              <a:spcBef>
                <a:spcPts val="1000"/>
              </a:spcBef>
              <a:spcAft>
                <a:spcPts val="0"/>
              </a:spcAft>
              <a:buClr>
                <a:schemeClr val="accent1"/>
              </a:buClr>
              <a:buSzPts val="1800"/>
              <a:buFont typeface="Arial"/>
              <a:buNone/>
            </a:pPr>
            <a:r>
              <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type="title"/>
          </p:nvPr>
        </p:nvSpPr>
        <p:spPr>
          <a:xfrm>
            <a:off x="838200" y="741144"/>
            <a:ext cx="10515600" cy="558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1800"/>
              <a:buNone/>
            </a:pPr>
            <a:r>
              <a:rPr lang="fr-FR"/>
              <a:t>Comment s’active la CSAT dans easiware ?</a:t>
            </a:r>
            <a:endParaRPr/>
          </a:p>
        </p:txBody>
      </p:sp>
      <p:sp>
        <p:nvSpPr>
          <p:cNvPr id="122" name="Google Shape;122;p4"/>
          <p:cNvSpPr txBox="1"/>
          <p:nvPr>
            <p:ph idx="11" type="ftr"/>
          </p:nvPr>
        </p:nvSpPr>
        <p:spPr>
          <a:xfrm>
            <a:off x="10273004" y="6356350"/>
            <a:ext cx="1080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fr-FR"/>
              <a:t>© easiware 2023</a:t>
            </a:r>
            <a:endParaRPr/>
          </a:p>
        </p:txBody>
      </p:sp>
      <p:sp>
        <p:nvSpPr>
          <p:cNvPr id="123" name="Google Shape;123;p4"/>
          <p:cNvSpPr txBox="1"/>
          <p:nvPr>
            <p:ph idx="12" type="sldNum"/>
          </p:nvPr>
        </p:nvSpPr>
        <p:spPr>
          <a:xfrm>
            <a:off x="838200" y="6356350"/>
            <a:ext cx="5895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fr-FR"/>
              <a:t>‹#›</a:t>
            </a:fld>
            <a:endParaRPr/>
          </a:p>
        </p:txBody>
      </p:sp>
      <p:sp>
        <p:nvSpPr>
          <p:cNvPr id="124" name="Google Shape;124;p4"/>
          <p:cNvSpPr txBox="1"/>
          <p:nvPr>
            <p:ph idx="1" type="body"/>
          </p:nvPr>
        </p:nvSpPr>
        <p:spPr>
          <a:xfrm>
            <a:off x="149800" y="1652299"/>
            <a:ext cx="11830800" cy="3621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fr-FR">
                <a:solidFill>
                  <a:srgbClr val="000000"/>
                </a:solidFill>
              </a:rPr>
              <a:t>La CSAT dans easiware s’active par canal </a:t>
            </a:r>
            <a:r>
              <a:rPr lang="fr-FR">
                <a:solidFill>
                  <a:srgbClr val="000000"/>
                </a:solidFill>
              </a:rPr>
              <a:t>de communication du client (téléphone, mail, Formulaire Web, réseau social…). Et l’envoi de l’enquête peut être affiné en fonction des motifs de la demande client.</a:t>
            </a:r>
            <a:endParaRPr>
              <a:solidFill>
                <a:srgbClr val="000000"/>
              </a:solidFill>
            </a:endParaRPr>
          </a:p>
          <a:p>
            <a:pPr indent="0" lvl="0" marL="0" rtl="0" algn="l">
              <a:lnSpc>
                <a:spcPct val="115000"/>
              </a:lnSpc>
              <a:spcBef>
                <a:spcPts val="1200"/>
              </a:spcBef>
              <a:spcAft>
                <a:spcPts val="0"/>
              </a:spcAft>
              <a:buNone/>
            </a:pPr>
            <a:r>
              <a:rPr lang="fr-FR">
                <a:solidFill>
                  <a:srgbClr val="000000"/>
                </a:solidFill>
              </a:rPr>
              <a:t>L’envoi de l’enquête CSAT se fait par mail donc le contact (= le client) doit avoir un mail sur sa fiche contact.</a:t>
            </a:r>
            <a:endParaRPr>
              <a:solidFill>
                <a:srgbClr val="000000"/>
              </a:solidFill>
            </a:endParaRPr>
          </a:p>
          <a:p>
            <a:pPr indent="0" lvl="0" marL="0" rtl="0" algn="l">
              <a:lnSpc>
                <a:spcPct val="115000"/>
              </a:lnSpc>
              <a:spcBef>
                <a:spcPts val="1200"/>
              </a:spcBef>
              <a:spcAft>
                <a:spcPts val="0"/>
              </a:spcAft>
              <a:buNone/>
            </a:pPr>
            <a:r>
              <a:rPr lang="fr-FR">
                <a:solidFill>
                  <a:srgbClr val="000000"/>
                </a:solidFill>
              </a:rPr>
              <a:t>Lorsque vous cochez “évaluer la satisfaction”, un menu déroulant </a:t>
            </a:r>
            <a:r>
              <a:rPr lang="fr-FR">
                <a:solidFill>
                  <a:srgbClr val="000000"/>
                </a:solidFill>
              </a:rPr>
              <a:t>apparaît</a:t>
            </a:r>
            <a:r>
              <a:rPr lang="fr-FR">
                <a:solidFill>
                  <a:srgbClr val="000000"/>
                </a:solidFill>
              </a:rPr>
              <a:t> pour choisir un “type de satisfaction”. Choisissez “CSAT” et un menu de configuration de la CSAT s’affiche en dessous.</a:t>
            </a:r>
            <a:endParaRPr>
              <a:solidFill>
                <a:srgbClr val="000000"/>
              </a:solidFill>
            </a:endParaRPr>
          </a:p>
          <a:p>
            <a:pPr indent="0" lvl="0" marL="0" rtl="0" algn="l">
              <a:lnSpc>
                <a:spcPct val="115000"/>
              </a:lnSpc>
              <a:spcBef>
                <a:spcPts val="1200"/>
              </a:spcBef>
              <a:spcAft>
                <a:spcPts val="0"/>
              </a:spcAft>
              <a:buNone/>
            </a:pPr>
            <a:r>
              <a:t/>
            </a:r>
            <a:endParaRPr>
              <a:solidFill>
                <a:srgbClr val="000000"/>
              </a:solidFill>
            </a:endParaRPr>
          </a:p>
          <a:p>
            <a:pPr indent="-228600" lvl="0" marL="457200" rtl="0" algn="l">
              <a:lnSpc>
                <a:spcPct val="90000"/>
              </a:lnSpc>
              <a:spcBef>
                <a:spcPts val="1200"/>
              </a:spcBef>
              <a:spcAft>
                <a:spcPts val="0"/>
              </a:spcAft>
              <a:buSzPts val="1800"/>
              <a:buNone/>
            </a:pPr>
            <a:r>
              <a:t/>
            </a:r>
            <a:endParaRPr b="1"/>
          </a:p>
          <a:p>
            <a:pPr indent="-228600" lvl="0" marL="457200" rtl="0" algn="l">
              <a:lnSpc>
                <a:spcPct val="90000"/>
              </a:lnSpc>
              <a:spcBef>
                <a:spcPts val="1000"/>
              </a:spcBef>
              <a:spcAft>
                <a:spcPts val="0"/>
              </a:spcAft>
              <a:buSzPts val="1800"/>
              <a:buNone/>
            </a:pPr>
            <a:r>
              <a:t/>
            </a:r>
            <a:endParaRPr/>
          </a:p>
          <a:p>
            <a:pPr indent="-228600" lvl="0" marL="457200" rtl="0" algn="l">
              <a:lnSpc>
                <a:spcPct val="90000"/>
              </a:lnSpc>
              <a:spcBef>
                <a:spcPts val="1000"/>
              </a:spcBef>
              <a:spcAft>
                <a:spcPts val="0"/>
              </a:spcAft>
              <a:buSzPts val="1800"/>
              <a:buNone/>
            </a:pPr>
            <a:r>
              <a:t/>
            </a:r>
            <a:endParaRPr/>
          </a:p>
          <a:p>
            <a:pPr indent="-228600" lvl="0" marL="457200" rtl="0" algn="l">
              <a:lnSpc>
                <a:spcPct val="90000"/>
              </a:lnSpc>
              <a:spcBef>
                <a:spcPts val="1000"/>
              </a:spcBef>
              <a:spcAft>
                <a:spcPts val="0"/>
              </a:spcAft>
              <a:buSzPts val="1800"/>
              <a:buNone/>
            </a:pPr>
            <a:r>
              <a:t/>
            </a:r>
            <a:endParaRPr/>
          </a:p>
          <a:p>
            <a:pPr indent="-228600" lvl="0" marL="457200" rtl="0" algn="l">
              <a:lnSpc>
                <a:spcPct val="90000"/>
              </a:lnSpc>
              <a:spcBef>
                <a:spcPts val="1000"/>
              </a:spcBef>
              <a:spcAft>
                <a:spcPts val="0"/>
              </a:spcAft>
              <a:buSzPts val="1800"/>
              <a:buNone/>
            </a:pPr>
            <a:r>
              <a:t/>
            </a:r>
            <a:endParaRPr/>
          </a:p>
        </p:txBody>
      </p:sp>
      <p:pic>
        <p:nvPicPr>
          <p:cNvPr id="125" name="Google Shape;125;p4"/>
          <p:cNvPicPr preferRelativeResize="0"/>
          <p:nvPr/>
        </p:nvPicPr>
        <p:blipFill>
          <a:blip r:embed="rId3">
            <a:alphaModFix/>
          </a:blip>
          <a:stretch>
            <a:fillRect/>
          </a:stretch>
        </p:blipFill>
        <p:spPr>
          <a:xfrm>
            <a:off x="2716050" y="4613548"/>
            <a:ext cx="4752925" cy="2107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ph type="title"/>
          </p:nvPr>
        </p:nvSpPr>
        <p:spPr>
          <a:xfrm>
            <a:off x="838200" y="741144"/>
            <a:ext cx="10515600" cy="558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1800"/>
              <a:buNone/>
            </a:pPr>
            <a:r>
              <a:rPr lang="fr-FR"/>
              <a:t>Comment s’active la CSAT dans easiware ?</a:t>
            </a:r>
            <a:endParaRPr/>
          </a:p>
        </p:txBody>
      </p:sp>
      <p:sp>
        <p:nvSpPr>
          <p:cNvPr id="131" name="Google Shape;131;p5"/>
          <p:cNvSpPr txBox="1"/>
          <p:nvPr>
            <p:ph idx="11" type="ftr"/>
          </p:nvPr>
        </p:nvSpPr>
        <p:spPr>
          <a:xfrm>
            <a:off x="10273004" y="6356350"/>
            <a:ext cx="1080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fr-FR"/>
              <a:t>© easiware 2023</a:t>
            </a:r>
            <a:endParaRPr/>
          </a:p>
        </p:txBody>
      </p:sp>
      <p:sp>
        <p:nvSpPr>
          <p:cNvPr id="132" name="Google Shape;132;p5"/>
          <p:cNvSpPr txBox="1"/>
          <p:nvPr>
            <p:ph idx="12" type="sldNum"/>
          </p:nvPr>
        </p:nvSpPr>
        <p:spPr>
          <a:xfrm>
            <a:off x="838200" y="6356350"/>
            <a:ext cx="5895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fr-FR"/>
              <a:t>‹#›</a:t>
            </a:fld>
            <a:endParaRPr/>
          </a:p>
        </p:txBody>
      </p:sp>
      <p:sp>
        <p:nvSpPr>
          <p:cNvPr id="133" name="Google Shape;133;p5"/>
          <p:cNvSpPr txBox="1"/>
          <p:nvPr/>
        </p:nvSpPr>
        <p:spPr>
          <a:xfrm>
            <a:off x="4360650" y="2007275"/>
            <a:ext cx="7753500" cy="4297500"/>
          </a:xfrm>
          <a:prstGeom prst="rect">
            <a:avLst/>
          </a:prstGeom>
          <a:noFill/>
          <a:ln>
            <a:noFill/>
          </a:ln>
        </p:spPr>
        <p:txBody>
          <a:bodyPr anchorCtr="0" anchor="t" bIns="45700" lIns="91425" spcFirstLastPara="1" rIns="91425" wrap="square" tIns="45700">
            <a:spAutoFit/>
          </a:bodyPr>
          <a:lstStyle/>
          <a:p>
            <a:pPr indent="-317500" lvl="0" marL="457200" rtl="0" algn="l">
              <a:lnSpc>
                <a:spcPct val="115000"/>
              </a:lnSpc>
              <a:spcBef>
                <a:spcPts val="1200"/>
              </a:spcBef>
              <a:spcAft>
                <a:spcPts val="0"/>
              </a:spcAft>
              <a:buClr>
                <a:srgbClr val="FFC000"/>
              </a:buClr>
              <a:buSzPts val="1400"/>
              <a:buFont typeface="Noto Sans Symbols"/>
              <a:buChar char="⮚"/>
            </a:pPr>
            <a:r>
              <a:rPr lang="fr-FR"/>
              <a:t>Choisissez le modèle de mail pour la CSAT qui va être envoyé au client. Cet email se crée dans la partie modèle (</a:t>
            </a:r>
            <a:r>
              <a:rPr lang="fr-FR" u="sng">
                <a:solidFill>
                  <a:schemeClr val="hlink"/>
                </a:solidFill>
                <a:hlinkClick r:id="rId3"/>
              </a:rPr>
              <a:t>ICI</a:t>
            </a:r>
            <a:r>
              <a:rPr lang="fr-FR"/>
              <a:t>).</a:t>
            </a:r>
            <a:endParaRPr/>
          </a:p>
          <a:p>
            <a:pPr indent="-317500" lvl="0" marL="457200" rtl="0" algn="l">
              <a:lnSpc>
                <a:spcPct val="115000"/>
              </a:lnSpc>
              <a:spcBef>
                <a:spcPts val="0"/>
              </a:spcBef>
              <a:spcAft>
                <a:spcPts val="0"/>
              </a:spcAft>
              <a:buClr>
                <a:srgbClr val="FFC000"/>
              </a:buClr>
              <a:buSzPts val="1400"/>
              <a:buFont typeface="Noto Sans Symbols"/>
              <a:buChar char="⮚"/>
            </a:pPr>
            <a:r>
              <a:rPr lang="fr-FR"/>
              <a:t>N’oubliez pas d’intégrer dans votre modèle de NPS le </a:t>
            </a:r>
            <a:r>
              <a:rPr lang="fr-FR"/>
              <a:t>pick tag</a:t>
            </a:r>
            <a:r>
              <a:rPr lang="fr-FR"/>
              <a:t> avec le lien vers l’enquête NPS, dans l’onglet “fonctions” : </a:t>
            </a:r>
            <a:r>
              <a:rPr b="1" lang="fr-FR"/>
              <a:t>[InsertSatisfactionEvaluation]</a:t>
            </a:r>
            <a:endParaRPr b="1"/>
          </a:p>
          <a:p>
            <a:pPr indent="-317500" lvl="0" marL="457200" rtl="0" algn="l">
              <a:lnSpc>
                <a:spcPct val="115000"/>
              </a:lnSpc>
              <a:spcBef>
                <a:spcPts val="0"/>
              </a:spcBef>
              <a:spcAft>
                <a:spcPts val="0"/>
              </a:spcAft>
              <a:buClr>
                <a:srgbClr val="FFC000"/>
              </a:buClr>
              <a:buSzPts val="1400"/>
              <a:buFont typeface="Noto Sans Symbols"/>
              <a:buChar char="⮚"/>
            </a:pPr>
            <a:r>
              <a:rPr lang="fr-FR"/>
              <a:t>Sélectionnez un email expéditeur.</a:t>
            </a:r>
            <a:endParaRPr/>
          </a:p>
          <a:p>
            <a:pPr indent="-317500" lvl="0" marL="457200" rtl="0" algn="l">
              <a:lnSpc>
                <a:spcPct val="115000"/>
              </a:lnSpc>
              <a:spcBef>
                <a:spcPts val="0"/>
              </a:spcBef>
              <a:spcAft>
                <a:spcPts val="0"/>
              </a:spcAft>
              <a:buClr>
                <a:srgbClr val="FFC000"/>
              </a:buClr>
              <a:buSzPts val="1400"/>
              <a:buFont typeface="Noto Sans Symbols"/>
              <a:buChar char="⮚"/>
            </a:pPr>
            <a:r>
              <a:rPr lang="fr-FR"/>
              <a:t>Et vous pouvez autoriser l’agent </a:t>
            </a:r>
            <a:r>
              <a:rPr lang="fr-FR"/>
              <a:t>à ne</a:t>
            </a:r>
            <a:r>
              <a:rPr lang="fr-FR"/>
              <a:t> pas envoyer cette enquête NPS en cochant la case qui </a:t>
            </a:r>
            <a:r>
              <a:rPr lang="fr-FR"/>
              <a:t>apparaît</a:t>
            </a:r>
            <a:r>
              <a:rPr lang="fr-FR"/>
              <a:t> directement lors du traitement de la demande par l’agent.</a:t>
            </a:r>
            <a:endParaRPr/>
          </a:p>
          <a:p>
            <a:pPr indent="-317500" lvl="0" marL="457200" rtl="0" algn="l">
              <a:lnSpc>
                <a:spcPct val="115000"/>
              </a:lnSpc>
              <a:spcBef>
                <a:spcPts val="0"/>
              </a:spcBef>
              <a:spcAft>
                <a:spcPts val="0"/>
              </a:spcAft>
              <a:buClr>
                <a:srgbClr val="FFC000"/>
              </a:buClr>
              <a:buSzPts val="1400"/>
              <a:buFont typeface="Noto Sans Symbols"/>
              <a:buChar char="⮚"/>
            </a:pPr>
            <a:r>
              <a:rPr lang="fr-FR" u="sng"/>
              <a:t>2 options pour l’envoi de la CSAT </a:t>
            </a:r>
            <a:r>
              <a:rPr lang="fr-FR"/>
              <a:t>à sélectionner avec le menu déroulant : A la clôture de la demande ou un nombre de jours que vous définissez après la clôture de la demande client. Choisissez également le </a:t>
            </a:r>
            <a:r>
              <a:rPr lang="fr-FR" u="sng"/>
              <a:t>délai en jour entre 2 évaluations</a:t>
            </a:r>
            <a:r>
              <a:rPr lang="fr-FR"/>
              <a:t> de sollicitation envoyé au même client, si par exemple le client a fait plusieurs demandes au service client.</a:t>
            </a:r>
            <a:endParaRPr/>
          </a:p>
          <a:p>
            <a:pPr indent="-317500" lvl="0" marL="457200" rtl="0" algn="l">
              <a:lnSpc>
                <a:spcPct val="115000"/>
              </a:lnSpc>
              <a:spcBef>
                <a:spcPts val="0"/>
              </a:spcBef>
              <a:spcAft>
                <a:spcPts val="0"/>
              </a:spcAft>
              <a:buClr>
                <a:srgbClr val="FFC000"/>
              </a:buClr>
              <a:buSzPts val="1400"/>
              <a:buFont typeface="Noto Sans Symbols"/>
              <a:buChar char="⮚"/>
            </a:pPr>
            <a:r>
              <a:rPr lang="fr-FR" u="sng"/>
              <a:t>L’affichage de l'évaluation CSAT</a:t>
            </a:r>
            <a:r>
              <a:rPr lang="fr-FR"/>
              <a:t> est par défaut des </a:t>
            </a:r>
            <a:r>
              <a:rPr lang="fr-FR"/>
              <a:t>icônes</a:t>
            </a:r>
            <a:r>
              <a:rPr lang="fr-FR"/>
              <a:t> en forme d'étoiles:</a:t>
            </a:r>
            <a:endParaRPr/>
          </a:p>
          <a:p>
            <a:pPr indent="0" lvl="0" marL="457200" marR="0" rtl="0" algn="l">
              <a:lnSpc>
                <a:spcPct val="100000"/>
              </a:lnSpc>
              <a:spcBef>
                <a:spcPts val="1200"/>
              </a:spcBef>
              <a:spcAft>
                <a:spcPts val="0"/>
              </a:spcAft>
              <a:buNone/>
            </a:pPr>
            <a:r>
              <a:t/>
            </a:r>
            <a:endParaRPr/>
          </a:p>
          <a:p>
            <a:pPr indent="0" lvl="0" marL="457200" marR="0" rtl="0" algn="l">
              <a:lnSpc>
                <a:spcPct val="100000"/>
              </a:lnSpc>
              <a:spcBef>
                <a:spcPts val="0"/>
              </a:spcBef>
              <a:spcAft>
                <a:spcPts val="0"/>
              </a:spcAft>
              <a:buNone/>
            </a:pPr>
            <a:r>
              <a:t/>
            </a:r>
            <a:endParaRPr/>
          </a:p>
          <a:p>
            <a:pPr indent="-285750" lvl="0" marL="285750" marR="0" rtl="0" algn="l">
              <a:lnSpc>
                <a:spcPct val="100000"/>
              </a:lnSpc>
              <a:spcBef>
                <a:spcPts val="0"/>
              </a:spcBef>
              <a:spcAft>
                <a:spcPts val="0"/>
              </a:spcAft>
              <a:buClr>
                <a:srgbClr val="FFC000"/>
              </a:buClr>
              <a:buSzPts val="1400"/>
              <a:buFont typeface="Noto Sans Symbols"/>
              <a:buChar char="⮚"/>
            </a:pPr>
            <a:r>
              <a:rPr lang="fr-FR"/>
              <a:t>Vous pouvez </a:t>
            </a:r>
            <a:r>
              <a:rPr lang="fr-FR" u="sng"/>
              <a:t>personnaliser les icones</a:t>
            </a:r>
            <a:r>
              <a:rPr lang="fr-FR"/>
              <a:t> en mettant “oui” dans le menu déroulant et en téléchargeant une nouvelle image :</a:t>
            </a:r>
            <a:endParaRPr/>
          </a:p>
          <a:p>
            <a:pPr indent="0" lvl="0" marL="0" marR="0" rtl="0" algn="l">
              <a:lnSpc>
                <a:spcPct val="100000"/>
              </a:lnSpc>
              <a:spcBef>
                <a:spcPts val="0"/>
              </a:spcBef>
              <a:spcAft>
                <a:spcPts val="0"/>
              </a:spcAft>
              <a:buClr>
                <a:srgbClr val="FFC000"/>
              </a:buClr>
              <a:buSzPts val="1400"/>
              <a:buFont typeface="Noto Sans Symbols"/>
              <a:buNone/>
            </a:pPr>
            <a:r>
              <a:t/>
            </a:r>
            <a:endParaRPr b="0" i="0" sz="1400" u="none" cap="none" strike="noStrike">
              <a:solidFill>
                <a:srgbClr val="000000"/>
              </a:solidFill>
              <a:latin typeface="Arial"/>
              <a:ea typeface="Arial"/>
              <a:cs typeface="Arial"/>
              <a:sym typeface="Arial"/>
            </a:endParaRPr>
          </a:p>
        </p:txBody>
      </p:sp>
      <p:pic>
        <p:nvPicPr>
          <p:cNvPr id="134" name="Google Shape;134;p5"/>
          <p:cNvPicPr preferRelativeResize="0"/>
          <p:nvPr/>
        </p:nvPicPr>
        <p:blipFill>
          <a:blip r:embed="rId4">
            <a:alphaModFix/>
          </a:blip>
          <a:stretch>
            <a:fillRect/>
          </a:stretch>
        </p:blipFill>
        <p:spPr>
          <a:xfrm>
            <a:off x="121625" y="1744525"/>
            <a:ext cx="4239016" cy="4976925"/>
          </a:xfrm>
          <a:prstGeom prst="rect">
            <a:avLst/>
          </a:prstGeom>
          <a:noFill/>
          <a:ln>
            <a:noFill/>
          </a:ln>
        </p:spPr>
      </p:pic>
      <p:pic>
        <p:nvPicPr>
          <p:cNvPr id="135" name="Google Shape;135;p5"/>
          <p:cNvPicPr preferRelativeResize="0"/>
          <p:nvPr/>
        </p:nvPicPr>
        <p:blipFill>
          <a:blip r:embed="rId5">
            <a:alphaModFix/>
          </a:blip>
          <a:stretch>
            <a:fillRect/>
          </a:stretch>
        </p:blipFill>
        <p:spPr>
          <a:xfrm>
            <a:off x="8105525" y="5014250"/>
            <a:ext cx="1268307" cy="43634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6"/>
          <p:cNvSpPr txBox="1"/>
          <p:nvPr>
            <p:ph type="title"/>
          </p:nvPr>
        </p:nvSpPr>
        <p:spPr>
          <a:xfrm>
            <a:off x="838200" y="741144"/>
            <a:ext cx="10515600" cy="558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1800"/>
              <a:buNone/>
            </a:pPr>
            <a:r>
              <a:rPr lang="fr-FR"/>
              <a:t>Comment s’active la CSAT dans easiware ?</a:t>
            </a:r>
            <a:endParaRPr/>
          </a:p>
        </p:txBody>
      </p:sp>
      <p:sp>
        <p:nvSpPr>
          <p:cNvPr id="141" name="Google Shape;141;p6"/>
          <p:cNvSpPr txBox="1"/>
          <p:nvPr>
            <p:ph idx="11" type="ftr"/>
          </p:nvPr>
        </p:nvSpPr>
        <p:spPr>
          <a:xfrm>
            <a:off x="10273004" y="6356350"/>
            <a:ext cx="1080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fr-FR"/>
              <a:t>© easiware 2023</a:t>
            </a:r>
            <a:endParaRPr/>
          </a:p>
        </p:txBody>
      </p:sp>
      <p:sp>
        <p:nvSpPr>
          <p:cNvPr id="142" name="Google Shape;142;p6"/>
          <p:cNvSpPr txBox="1"/>
          <p:nvPr>
            <p:ph idx="12" type="sldNum"/>
          </p:nvPr>
        </p:nvSpPr>
        <p:spPr>
          <a:xfrm>
            <a:off x="838200" y="6356350"/>
            <a:ext cx="5895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fr-FR"/>
              <a:t>‹#›</a:t>
            </a:fld>
            <a:endParaRPr/>
          </a:p>
        </p:txBody>
      </p:sp>
      <p:grpSp>
        <p:nvGrpSpPr>
          <p:cNvPr id="143" name="Google Shape;143;p6"/>
          <p:cNvGrpSpPr/>
          <p:nvPr/>
        </p:nvGrpSpPr>
        <p:grpSpPr>
          <a:xfrm>
            <a:off x="0" y="1610981"/>
            <a:ext cx="11922300" cy="4833067"/>
            <a:chOff x="0" y="1592778"/>
            <a:chExt cx="11922300" cy="5423100"/>
          </a:xfrm>
        </p:grpSpPr>
        <p:sp>
          <p:nvSpPr>
            <p:cNvPr id="144" name="Google Shape;144;p6"/>
            <p:cNvSpPr txBox="1"/>
            <p:nvPr/>
          </p:nvSpPr>
          <p:spPr>
            <a:xfrm>
              <a:off x="0" y="1592778"/>
              <a:ext cx="11922300" cy="5423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FFC000"/>
                </a:buClr>
                <a:buSzPts val="1400"/>
                <a:buFont typeface="Noto Sans Symbols"/>
                <a:buChar char="⮚"/>
              </a:pPr>
              <a:r>
                <a:rPr b="0" i="0" lang="fr-FR" sz="1400" u="none" cap="none" strike="noStrike">
                  <a:solidFill>
                    <a:srgbClr val="000000"/>
                  </a:solidFill>
                  <a:latin typeface="Arial"/>
                  <a:ea typeface="Arial"/>
                  <a:cs typeface="Arial"/>
                  <a:sym typeface="Arial"/>
                </a:rPr>
                <a:t>Dans la partie droite de l’écran, vous prévisualisez le contenu de votre enquête </a:t>
              </a:r>
              <a:r>
                <a:rPr lang="fr-FR"/>
                <a:t>CSAT</a:t>
              </a:r>
              <a:r>
                <a:rPr b="0" i="0" lang="fr-FR" sz="1400" u="none" cap="none" strike="noStrike">
                  <a:solidFill>
                    <a:srgbClr val="000000"/>
                  </a:solidFill>
                  <a:latin typeface="Arial"/>
                  <a:ea typeface="Arial"/>
                  <a:cs typeface="Arial"/>
                  <a:sym typeface="Arial"/>
                </a:rPr>
                <a:t> en cliquant sur la loupe.</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FFC000"/>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FFC000"/>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FFC000"/>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FFC000"/>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FFC000"/>
                </a:buClr>
                <a:buSzPts val="1400"/>
                <a:buFont typeface="Noto Sans Symbols"/>
                <a:buChar char="⮚"/>
              </a:pPr>
              <a:r>
                <a:rPr b="0" i="0" lang="fr-FR" sz="1400" u="none" cap="none" strike="noStrike">
                  <a:solidFill>
                    <a:srgbClr val="000000"/>
                  </a:solidFill>
                  <a:latin typeface="Arial"/>
                  <a:ea typeface="Arial"/>
                  <a:cs typeface="Arial"/>
                  <a:sym typeface="Arial"/>
                </a:rPr>
                <a:t>Si vous n’avez pas personnalisé votre enquête (fond et forme), des textes et visuels par défaut seront utilisés.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FFC000"/>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FFC000"/>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FFC000"/>
                </a:buClr>
                <a:buSzPts val="1400"/>
                <a:buFont typeface="Noto Sans Symbols"/>
                <a:buChar char="⮚"/>
              </a:pPr>
              <a:r>
                <a:rPr b="0" i="0" lang="fr-FR" sz="1400" u="none" cap="none" strike="noStrike">
                  <a:solidFill>
                    <a:srgbClr val="000000"/>
                  </a:solidFill>
                  <a:latin typeface="Arial"/>
                  <a:ea typeface="Arial"/>
                  <a:cs typeface="Arial"/>
                  <a:sym typeface="Arial"/>
                </a:rPr>
                <a:t>Pour cette enquête </a:t>
              </a:r>
              <a:r>
                <a:rPr lang="fr-FR"/>
                <a:t>CSAT</a:t>
              </a:r>
              <a:r>
                <a:rPr b="0" i="0" lang="fr-FR" sz="1400" u="none" cap="none" strike="noStrike">
                  <a:solidFill>
                    <a:srgbClr val="000000"/>
                  </a:solidFill>
                  <a:latin typeface="Arial"/>
                  <a:ea typeface="Arial"/>
                  <a:cs typeface="Arial"/>
                  <a:sym typeface="Arial"/>
                </a:rPr>
                <a:t>, vous pouvez également ,en plus du canal, choisir des cibles plus précises en cliquant sur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FFC000"/>
                </a:buClr>
                <a:buSzPts val="1400"/>
                <a:buFont typeface="Noto Sans Symbols"/>
                <a:buChar char="▪"/>
              </a:pPr>
              <a:r>
                <a:rPr b="0" i="0" lang="fr-FR" sz="1400" u="none" cap="none" strike="noStrike">
                  <a:solidFill>
                    <a:srgbClr val="000000"/>
                  </a:solidFill>
                  <a:latin typeface="Arial"/>
                  <a:ea typeface="Arial"/>
                  <a:cs typeface="Arial"/>
                  <a:sym typeface="Arial"/>
                </a:rPr>
                <a:t>Ces cibles peuvent être : des contacts particuliers, un (des) motif(s) spécifique(s), une (des) priorité(s) ou un type de satisfaction perçue</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FFC000"/>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FFC000"/>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FFC000"/>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FFC000"/>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FFC000"/>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FFC000"/>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FFC000"/>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FFC000"/>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FFC000"/>
                </a:buClr>
                <a:buSzPts val="1400"/>
                <a:buFont typeface="Noto Sans Symbols"/>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FFC000"/>
                </a:buClr>
                <a:buSzPts val="1400"/>
                <a:buFont typeface="Noto Sans Symbols"/>
                <a:buChar char="⮚"/>
              </a:pPr>
              <a:r>
                <a:rPr b="0" i="0" lang="fr-FR" sz="1400" u="none" cap="none" strike="noStrike">
                  <a:solidFill>
                    <a:srgbClr val="000000"/>
                  </a:solidFill>
                  <a:latin typeface="Arial"/>
                  <a:ea typeface="Arial"/>
                  <a:cs typeface="Arial"/>
                  <a:sym typeface="Arial"/>
                </a:rPr>
                <a:t>Et n’oubliez pas d’enregistrer votre enquête:  </a:t>
              </a:r>
              <a:endParaRPr b="0" i="0" sz="1400" u="none" cap="none" strike="noStrike">
                <a:solidFill>
                  <a:srgbClr val="000000"/>
                </a:solidFill>
                <a:latin typeface="Arial"/>
                <a:ea typeface="Arial"/>
                <a:cs typeface="Arial"/>
                <a:sym typeface="Arial"/>
              </a:endParaRPr>
            </a:p>
            <a:p>
              <a:pPr indent="0" lvl="3"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5" name="Google Shape;145;p6"/>
            <p:cNvGrpSpPr/>
            <p:nvPr/>
          </p:nvGrpSpPr>
          <p:grpSpPr>
            <a:xfrm>
              <a:off x="5506588" y="2209932"/>
              <a:ext cx="3754909" cy="289646"/>
              <a:chOff x="5506588" y="2100905"/>
              <a:chExt cx="3754909" cy="289646"/>
            </a:xfrm>
          </p:grpSpPr>
          <p:pic>
            <p:nvPicPr>
              <p:cNvPr id="146" name="Google Shape;146;p6"/>
              <p:cNvPicPr preferRelativeResize="0"/>
              <p:nvPr/>
            </p:nvPicPr>
            <p:blipFill rotWithShape="1">
              <a:blip r:embed="rId3">
                <a:alphaModFix/>
              </a:blip>
              <a:srcRect b="0" l="0" r="0" t="0"/>
              <a:stretch/>
            </p:blipFill>
            <p:spPr>
              <a:xfrm>
                <a:off x="6258321" y="2100905"/>
                <a:ext cx="3003176" cy="289646"/>
              </a:xfrm>
              <a:prstGeom prst="rect">
                <a:avLst/>
              </a:prstGeom>
              <a:noFill/>
              <a:ln>
                <a:noFill/>
              </a:ln>
            </p:spPr>
          </p:pic>
          <p:cxnSp>
            <p:nvCxnSpPr>
              <p:cNvPr id="147" name="Google Shape;147;p6"/>
              <p:cNvCxnSpPr/>
              <p:nvPr/>
            </p:nvCxnSpPr>
            <p:spPr>
              <a:xfrm>
                <a:off x="5506588" y="2245728"/>
                <a:ext cx="740126" cy="0"/>
              </a:xfrm>
              <a:prstGeom prst="straightConnector1">
                <a:avLst/>
              </a:prstGeom>
              <a:noFill/>
              <a:ln cap="flat" cmpd="sng" w="19050">
                <a:solidFill>
                  <a:srgbClr val="FFC000"/>
                </a:solidFill>
                <a:prstDash val="solid"/>
                <a:round/>
                <a:headEnd len="sm" w="sm" type="none"/>
                <a:tailEnd len="med" w="med" type="triangle"/>
              </a:ln>
            </p:spPr>
          </p:cxnSp>
        </p:grpSp>
      </p:grpSp>
      <p:pic>
        <p:nvPicPr>
          <p:cNvPr id="148" name="Google Shape;148;p6"/>
          <p:cNvPicPr preferRelativeResize="0"/>
          <p:nvPr/>
        </p:nvPicPr>
        <p:blipFill rotWithShape="1">
          <a:blip r:embed="rId4">
            <a:alphaModFix/>
          </a:blip>
          <a:srcRect b="0" l="0" r="0" t="0"/>
          <a:stretch/>
        </p:blipFill>
        <p:spPr>
          <a:xfrm>
            <a:off x="238760" y="2215526"/>
            <a:ext cx="5082341" cy="292930"/>
          </a:xfrm>
          <a:prstGeom prst="rect">
            <a:avLst/>
          </a:prstGeom>
          <a:noFill/>
          <a:ln>
            <a:noFill/>
          </a:ln>
        </p:spPr>
      </p:pic>
      <p:pic>
        <p:nvPicPr>
          <p:cNvPr id="149" name="Google Shape;149;p6"/>
          <p:cNvPicPr preferRelativeResize="0"/>
          <p:nvPr/>
        </p:nvPicPr>
        <p:blipFill rotWithShape="1">
          <a:blip r:embed="rId5">
            <a:alphaModFix/>
          </a:blip>
          <a:srcRect b="0" l="0" r="0" t="0"/>
          <a:stretch/>
        </p:blipFill>
        <p:spPr>
          <a:xfrm>
            <a:off x="9570129" y="3234918"/>
            <a:ext cx="2108215" cy="508282"/>
          </a:xfrm>
          <a:prstGeom prst="rect">
            <a:avLst/>
          </a:prstGeom>
          <a:noFill/>
          <a:ln>
            <a:noFill/>
          </a:ln>
        </p:spPr>
      </p:pic>
      <p:pic>
        <p:nvPicPr>
          <p:cNvPr id="150" name="Google Shape;150;p6"/>
          <p:cNvPicPr preferRelativeResize="0"/>
          <p:nvPr/>
        </p:nvPicPr>
        <p:blipFill rotWithShape="1">
          <a:blip r:embed="rId6">
            <a:alphaModFix/>
          </a:blip>
          <a:srcRect b="0" l="0" r="0" t="0"/>
          <a:stretch/>
        </p:blipFill>
        <p:spPr>
          <a:xfrm>
            <a:off x="6419894" y="4342902"/>
            <a:ext cx="4526642" cy="1773954"/>
          </a:xfrm>
          <a:prstGeom prst="rect">
            <a:avLst/>
          </a:prstGeom>
          <a:noFill/>
          <a:ln>
            <a:noFill/>
          </a:ln>
        </p:spPr>
      </p:pic>
      <p:pic>
        <p:nvPicPr>
          <p:cNvPr id="151" name="Google Shape;151;p6"/>
          <p:cNvPicPr preferRelativeResize="0"/>
          <p:nvPr/>
        </p:nvPicPr>
        <p:blipFill rotWithShape="1">
          <a:blip r:embed="rId7">
            <a:alphaModFix/>
          </a:blip>
          <a:srcRect b="0" l="0" r="0" t="0"/>
          <a:stretch/>
        </p:blipFill>
        <p:spPr>
          <a:xfrm>
            <a:off x="3999558" y="5918386"/>
            <a:ext cx="1080901" cy="420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7"/>
          <p:cNvSpPr txBox="1"/>
          <p:nvPr>
            <p:ph type="title"/>
          </p:nvPr>
        </p:nvSpPr>
        <p:spPr>
          <a:xfrm>
            <a:off x="838200" y="741144"/>
            <a:ext cx="10515600" cy="558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1800"/>
              <a:buNone/>
            </a:pPr>
            <a:r>
              <a:rPr lang="fr-FR"/>
              <a:t>Comment le destinataire reçoit-il l’enquête CSAT?</a:t>
            </a:r>
            <a:endParaRPr/>
          </a:p>
        </p:txBody>
      </p:sp>
      <p:sp>
        <p:nvSpPr>
          <p:cNvPr id="157" name="Google Shape;157;p7"/>
          <p:cNvSpPr txBox="1"/>
          <p:nvPr>
            <p:ph idx="11" type="ftr"/>
          </p:nvPr>
        </p:nvSpPr>
        <p:spPr>
          <a:xfrm>
            <a:off x="10273004" y="6356350"/>
            <a:ext cx="1080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fr-FR"/>
              <a:t>© easiware 2023</a:t>
            </a:r>
            <a:endParaRPr/>
          </a:p>
        </p:txBody>
      </p:sp>
      <p:sp>
        <p:nvSpPr>
          <p:cNvPr id="158" name="Google Shape;158;p7"/>
          <p:cNvSpPr txBox="1"/>
          <p:nvPr>
            <p:ph idx="12" type="sldNum"/>
          </p:nvPr>
        </p:nvSpPr>
        <p:spPr>
          <a:xfrm>
            <a:off x="838200" y="6356350"/>
            <a:ext cx="5895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fr-FR"/>
              <a:t>‹#›</a:t>
            </a:fld>
            <a:endParaRPr/>
          </a:p>
        </p:txBody>
      </p:sp>
      <p:sp>
        <p:nvSpPr>
          <p:cNvPr id="159" name="Google Shape;159;p7"/>
          <p:cNvSpPr/>
          <p:nvPr/>
        </p:nvSpPr>
        <p:spPr>
          <a:xfrm>
            <a:off x="317730" y="1688062"/>
            <a:ext cx="644518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2"/>
                </a:solidFill>
                <a:latin typeface="Arial"/>
                <a:ea typeface="Arial"/>
                <a:cs typeface="Arial"/>
                <a:sym typeface="Arial"/>
              </a:rPr>
              <a:t>Le client reçoit l’enquête </a:t>
            </a:r>
            <a:r>
              <a:rPr lang="fr-FR" sz="1800">
                <a:solidFill>
                  <a:schemeClr val="dk2"/>
                </a:solidFill>
              </a:rPr>
              <a:t>CSAT </a:t>
            </a:r>
            <a:r>
              <a:rPr b="0" i="0" lang="fr-FR" sz="1800" u="none" cap="none" strike="noStrike">
                <a:solidFill>
                  <a:schemeClr val="dk2"/>
                </a:solidFill>
                <a:latin typeface="Arial"/>
                <a:ea typeface="Arial"/>
                <a:cs typeface="Arial"/>
                <a:sym typeface="Arial"/>
              </a:rPr>
              <a:t>par mail.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dk2"/>
                </a:solidFill>
                <a:latin typeface="Arial"/>
                <a:ea typeface="Arial"/>
                <a:cs typeface="Arial"/>
                <a:sym typeface="Arial"/>
              </a:rPr>
              <a:t>Voici un exemple:  </a:t>
            </a:r>
            <a:endParaRPr b="0" i="0" sz="1400" u="none" cap="none" strike="noStrike">
              <a:solidFill>
                <a:srgbClr val="000000"/>
              </a:solidFill>
              <a:latin typeface="Arial"/>
              <a:ea typeface="Arial"/>
              <a:cs typeface="Arial"/>
              <a:sym typeface="Arial"/>
            </a:endParaRPr>
          </a:p>
        </p:txBody>
      </p:sp>
      <p:pic>
        <p:nvPicPr>
          <p:cNvPr id="160" name="Google Shape;160;p7"/>
          <p:cNvPicPr preferRelativeResize="0"/>
          <p:nvPr/>
        </p:nvPicPr>
        <p:blipFill>
          <a:blip r:embed="rId3">
            <a:alphaModFix/>
          </a:blip>
          <a:stretch>
            <a:fillRect/>
          </a:stretch>
        </p:blipFill>
        <p:spPr>
          <a:xfrm>
            <a:off x="2733425" y="2488600"/>
            <a:ext cx="7318001" cy="3458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ph type="title"/>
          </p:nvPr>
        </p:nvSpPr>
        <p:spPr>
          <a:xfrm>
            <a:off x="838200" y="741144"/>
            <a:ext cx="10515600" cy="558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1800"/>
              <a:buNone/>
            </a:pPr>
            <a:r>
              <a:rPr lang="fr-FR"/>
              <a:t>Ou puis-je consulter mon résultat CSAT ?</a:t>
            </a:r>
            <a:endParaRPr/>
          </a:p>
        </p:txBody>
      </p:sp>
      <p:sp>
        <p:nvSpPr>
          <p:cNvPr id="166" name="Google Shape;166;p8"/>
          <p:cNvSpPr txBox="1"/>
          <p:nvPr>
            <p:ph idx="11" type="ftr"/>
          </p:nvPr>
        </p:nvSpPr>
        <p:spPr>
          <a:xfrm>
            <a:off x="10273004" y="6356350"/>
            <a:ext cx="10809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fr-FR"/>
              <a:t>© easiware 2023</a:t>
            </a:r>
            <a:endParaRPr/>
          </a:p>
        </p:txBody>
      </p:sp>
      <p:sp>
        <p:nvSpPr>
          <p:cNvPr id="167" name="Google Shape;167;p8"/>
          <p:cNvSpPr txBox="1"/>
          <p:nvPr>
            <p:ph idx="12" type="sldNum"/>
          </p:nvPr>
        </p:nvSpPr>
        <p:spPr>
          <a:xfrm>
            <a:off x="838200" y="6356350"/>
            <a:ext cx="5895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00"/>
              <a:buNone/>
            </a:pPr>
            <a:fld id="{00000000-1234-1234-1234-123412341234}" type="slidenum">
              <a:rPr lang="fr-FR"/>
              <a:t>‹#›</a:t>
            </a:fld>
            <a:endParaRPr/>
          </a:p>
        </p:txBody>
      </p:sp>
      <p:sp>
        <p:nvSpPr>
          <p:cNvPr id="168" name="Google Shape;168;p8"/>
          <p:cNvSpPr txBox="1"/>
          <p:nvPr>
            <p:ph idx="1" type="body"/>
          </p:nvPr>
        </p:nvSpPr>
        <p:spPr>
          <a:xfrm>
            <a:off x="0" y="1577652"/>
            <a:ext cx="11830696" cy="435120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1800"/>
              <a:buNone/>
            </a:pPr>
            <a:r>
              <a:rPr b="1" lang="fr-FR"/>
              <a:t>Le résultat CSAT </a:t>
            </a:r>
            <a:r>
              <a:rPr lang="fr-FR"/>
              <a:t>se construit dans la partie reporting d’easiware :</a:t>
            </a:r>
            <a:endParaRPr/>
          </a:p>
          <a:p>
            <a:pPr indent="-228600" lvl="0" marL="457200" rtl="0" algn="l">
              <a:lnSpc>
                <a:spcPct val="90000"/>
              </a:lnSpc>
              <a:spcBef>
                <a:spcPts val="1000"/>
              </a:spcBef>
              <a:spcAft>
                <a:spcPts val="0"/>
              </a:spcAft>
              <a:buSzPts val="1800"/>
              <a:buNone/>
            </a:pPr>
            <a:r>
              <a:t/>
            </a:r>
            <a:endParaRPr/>
          </a:p>
          <a:p>
            <a:pPr indent="-228600" lvl="0" marL="457200" rtl="0" algn="l">
              <a:lnSpc>
                <a:spcPct val="90000"/>
              </a:lnSpc>
              <a:spcBef>
                <a:spcPts val="1000"/>
              </a:spcBef>
              <a:spcAft>
                <a:spcPts val="0"/>
              </a:spcAft>
              <a:buSzPts val="1800"/>
              <a:buNone/>
            </a:pPr>
            <a:r>
              <a:t/>
            </a:r>
            <a:endParaRPr/>
          </a:p>
          <a:p>
            <a:pPr indent="-228600" lvl="0" marL="571500" rtl="0" algn="l">
              <a:lnSpc>
                <a:spcPct val="90000"/>
              </a:lnSpc>
              <a:spcBef>
                <a:spcPts val="1000"/>
              </a:spcBef>
              <a:spcAft>
                <a:spcPts val="0"/>
              </a:spcAft>
              <a:buSzPts val="1800"/>
              <a:buFont typeface="Noto Sans Symbols"/>
              <a:buNone/>
            </a:pPr>
            <a:r>
              <a:t/>
            </a:r>
            <a:endParaRPr/>
          </a:p>
          <a:p>
            <a:pPr indent="0" lvl="0" marL="457200" rtl="0" algn="l">
              <a:lnSpc>
                <a:spcPct val="90000"/>
              </a:lnSpc>
              <a:spcBef>
                <a:spcPts val="1000"/>
              </a:spcBef>
              <a:spcAft>
                <a:spcPts val="0"/>
              </a:spcAft>
              <a:buNone/>
            </a:pPr>
            <a:r>
              <a:t/>
            </a:r>
            <a:endParaRPr/>
          </a:p>
          <a:p>
            <a:pPr indent="-342900" lvl="0" marL="571500" rtl="0" algn="l">
              <a:lnSpc>
                <a:spcPct val="90000"/>
              </a:lnSpc>
              <a:spcBef>
                <a:spcPts val="1000"/>
              </a:spcBef>
              <a:spcAft>
                <a:spcPts val="0"/>
              </a:spcAft>
              <a:buSzPts val="1800"/>
              <a:buFont typeface="Noto Sans Symbols"/>
              <a:buChar char="⮚"/>
            </a:pPr>
            <a:r>
              <a:rPr lang="fr-FR"/>
              <a:t>Vous pouvez consulter votre Score NPS</a:t>
            </a:r>
            <a:endParaRPr/>
          </a:p>
          <a:p>
            <a:pPr indent="-342900" lvl="0" marL="571500" rtl="0" algn="l">
              <a:lnSpc>
                <a:spcPct val="90000"/>
              </a:lnSpc>
              <a:spcBef>
                <a:spcPts val="1000"/>
              </a:spcBef>
              <a:spcAft>
                <a:spcPts val="0"/>
              </a:spcAft>
              <a:buSzPts val="1800"/>
              <a:buFont typeface="Noto Sans Symbols"/>
              <a:buChar char="⮚"/>
            </a:pPr>
            <a:r>
              <a:rPr lang="fr-FR"/>
              <a:t>Vous pouvez consultez les verbatims de vos clients</a:t>
            </a:r>
            <a:endParaRPr/>
          </a:p>
          <a:p>
            <a:pPr indent="-228600" lvl="0" marL="457200" rtl="0" algn="l">
              <a:lnSpc>
                <a:spcPct val="90000"/>
              </a:lnSpc>
              <a:spcBef>
                <a:spcPts val="1000"/>
              </a:spcBef>
              <a:spcAft>
                <a:spcPts val="0"/>
              </a:spcAft>
              <a:buSzPts val="1800"/>
              <a:buNone/>
            </a:pPr>
            <a:r>
              <a:t/>
            </a:r>
            <a:endParaRPr/>
          </a:p>
          <a:p>
            <a:pPr indent="-228600" lvl="0" marL="457200" rtl="0" algn="l">
              <a:lnSpc>
                <a:spcPct val="90000"/>
              </a:lnSpc>
              <a:spcBef>
                <a:spcPts val="1000"/>
              </a:spcBef>
              <a:spcAft>
                <a:spcPts val="0"/>
              </a:spcAft>
              <a:buSzPts val="1800"/>
              <a:buNone/>
            </a:pPr>
            <a:r>
              <a:t/>
            </a:r>
            <a:endParaRPr/>
          </a:p>
        </p:txBody>
      </p:sp>
      <p:grpSp>
        <p:nvGrpSpPr>
          <p:cNvPr id="169" name="Google Shape;169;p8"/>
          <p:cNvGrpSpPr/>
          <p:nvPr/>
        </p:nvGrpSpPr>
        <p:grpSpPr>
          <a:xfrm>
            <a:off x="938789" y="2701339"/>
            <a:ext cx="5933377" cy="30602"/>
            <a:chOff x="711319" y="2453685"/>
            <a:chExt cx="5933377" cy="30602"/>
          </a:xfrm>
        </p:grpSpPr>
        <p:cxnSp>
          <p:nvCxnSpPr>
            <p:cNvPr id="170" name="Google Shape;170;p8"/>
            <p:cNvCxnSpPr/>
            <p:nvPr/>
          </p:nvCxnSpPr>
          <p:spPr>
            <a:xfrm>
              <a:off x="711319" y="2453685"/>
              <a:ext cx="414565" cy="0"/>
            </a:xfrm>
            <a:prstGeom prst="straightConnector1">
              <a:avLst/>
            </a:prstGeom>
            <a:noFill/>
            <a:ln cap="flat" cmpd="sng" w="19050">
              <a:solidFill>
                <a:srgbClr val="FFC000"/>
              </a:solidFill>
              <a:prstDash val="solid"/>
              <a:round/>
              <a:headEnd len="sm" w="sm" type="none"/>
              <a:tailEnd len="med" w="med" type="triangle"/>
            </a:ln>
          </p:spPr>
        </p:cxnSp>
        <p:cxnSp>
          <p:nvCxnSpPr>
            <p:cNvPr id="171" name="Google Shape;171;p8"/>
            <p:cNvCxnSpPr/>
            <p:nvPr/>
          </p:nvCxnSpPr>
          <p:spPr>
            <a:xfrm>
              <a:off x="2099322" y="2459414"/>
              <a:ext cx="414565" cy="0"/>
            </a:xfrm>
            <a:prstGeom prst="straightConnector1">
              <a:avLst/>
            </a:prstGeom>
            <a:noFill/>
            <a:ln cap="flat" cmpd="sng" w="19050">
              <a:solidFill>
                <a:srgbClr val="FFC000"/>
              </a:solidFill>
              <a:prstDash val="solid"/>
              <a:round/>
              <a:headEnd len="sm" w="sm" type="none"/>
              <a:tailEnd len="med" w="med" type="triangle"/>
            </a:ln>
          </p:spPr>
        </p:cxnSp>
        <p:cxnSp>
          <p:nvCxnSpPr>
            <p:cNvPr id="172" name="Google Shape;172;p8"/>
            <p:cNvCxnSpPr/>
            <p:nvPr/>
          </p:nvCxnSpPr>
          <p:spPr>
            <a:xfrm>
              <a:off x="4446502" y="2471849"/>
              <a:ext cx="414565" cy="0"/>
            </a:xfrm>
            <a:prstGeom prst="straightConnector1">
              <a:avLst/>
            </a:prstGeom>
            <a:noFill/>
            <a:ln cap="flat" cmpd="sng" w="19050">
              <a:solidFill>
                <a:srgbClr val="FFC000"/>
              </a:solidFill>
              <a:prstDash val="solid"/>
              <a:round/>
              <a:headEnd len="sm" w="sm" type="none"/>
              <a:tailEnd len="med" w="med" type="triangle"/>
            </a:ln>
          </p:spPr>
        </p:cxnSp>
        <p:cxnSp>
          <p:nvCxnSpPr>
            <p:cNvPr id="173" name="Google Shape;173;p8"/>
            <p:cNvCxnSpPr/>
            <p:nvPr/>
          </p:nvCxnSpPr>
          <p:spPr>
            <a:xfrm>
              <a:off x="6230131" y="2484287"/>
              <a:ext cx="414565" cy="0"/>
            </a:xfrm>
            <a:prstGeom prst="straightConnector1">
              <a:avLst/>
            </a:prstGeom>
            <a:noFill/>
            <a:ln cap="flat" cmpd="sng" w="19050">
              <a:solidFill>
                <a:srgbClr val="FFC000"/>
              </a:solidFill>
              <a:prstDash val="solid"/>
              <a:round/>
              <a:headEnd len="sm" w="sm" type="none"/>
              <a:tailEnd len="med" w="med" type="triangle"/>
            </a:ln>
          </p:spPr>
        </p:cxnSp>
      </p:grpSp>
      <p:pic>
        <p:nvPicPr>
          <p:cNvPr id="174" name="Google Shape;174;p8"/>
          <p:cNvPicPr preferRelativeResize="0"/>
          <p:nvPr/>
        </p:nvPicPr>
        <p:blipFill rotWithShape="1">
          <a:blip r:embed="rId3">
            <a:alphaModFix/>
          </a:blip>
          <a:srcRect b="0" l="0" r="0" t="0"/>
          <a:stretch/>
        </p:blipFill>
        <p:spPr>
          <a:xfrm>
            <a:off x="83351" y="2511569"/>
            <a:ext cx="830831" cy="304892"/>
          </a:xfrm>
          <a:prstGeom prst="rect">
            <a:avLst/>
          </a:prstGeom>
          <a:noFill/>
          <a:ln>
            <a:noFill/>
          </a:ln>
        </p:spPr>
      </p:pic>
      <p:pic>
        <p:nvPicPr>
          <p:cNvPr id="175" name="Google Shape;175;p8"/>
          <p:cNvPicPr preferRelativeResize="0"/>
          <p:nvPr/>
        </p:nvPicPr>
        <p:blipFill rotWithShape="1">
          <a:blip r:embed="rId4">
            <a:alphaModFix/>
          </a:blip>
          <a:srcRect b="0" l="0" r="0" t="0"/>
          <a:stretch/>
        </p:blipFill>
        <p:spPr>
          <a:xfrm>
            <a:off x="1388403" y="2512283"/>
            <a:ext cx="1123309" cy="319883"/>
          </a:xfrm>
          <a:prstGeom prst="rect">
            <a:avLst/>
          </a:prstGeom>
          <a:noFill/>
          <a:ln>
            <a:noFill/>
          </a:ln>
        </p:spPr>
      </p:pic>
      <p:pic>
        <p:nvPicPr>
          <p:cNvPr id="176" name="Google Shape;176;p8"/>
          <p:cNvPicPr preferRelativeResize="0"/>
          <p:nvPr/>
        </p:nvPicPr>
        <p:blipFill rotWithShape="1">
          <a:blip r:embed="rId5">
            <a:alphaModFix/>
          </a:blip>
          <a:srcRect b="0" l="0" r="0" t="0"/>
          <a:stretch/>
        </p:blipFill>
        <p:spPr>
          <a:xfrm>
            <a:off x="2757211" y="2527046"/>
            <a:ext cx="1845070" cy="306169"/>
          </a:xfrm>
          <a:prstGeom prst="rect">
            <a:avLst/>
          </a:prstGeom>
          <a:noFill/>
          <a:ln>
            <a:noFill/>
          </a:ln>
        </p:spPr>
      </p:pic>
      <p:pic>
        <p:nvPicPr>
          <p:cNvPr id="177" name="Google Shape;177;p8"/>
          <p:cNvPicPr preferRelativeResize="0"/>
          <p:nvPr/>
        </p:nvPicPr>
        <p:blipFill rotWithShape="1">
          <a:blip r:embed="rId6">
            <a:alphaModFix/>
          </a:blip>
          <a:srcRect b="0" l="0" r="0" t="0"/>
          <a:stretch/>
        </p:blipFill>
        <p:spPr>
          <a:xfrm>
            <a:off x="5138249" y="2497490"/>
            <a:ext cx="1208231" cy="365279"/>
          </a:xfrm>
          <a:prstGeom prst="rect">
            <a:avLst/>
          </a:prstGeom>
          <a:noFill/>
          <a:ln>
            <a:noFill/>
          </a:ln>
        </p:spPr>
      </p:pic>
      <p:pic>
        <p:nvPicPr>
          <p:cNvPr id="178" name="Google Shape;178;p8"/>
          <p:cNvPicPr preferRelativeResize="0"/>
          <p:nvPr/>
        </p:nvPicPr>
        <p:blipFill>
          <a:blip r:embed="rId7">
            <a:alphaModFix/>
          </a:blip>
          <a:stretch>
            <a:fillRect/>
          </a:stretch>
        </p:blipFill>
        <p:spPr>
          <a:xfrm>
            <a:off x="6982525" y="2527050"/>
            <a:ext cx="5094149" cy="1095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Thème Office">
  <a:themeElements>
    <a:clrScheme name="easiware">
      <a:dk1>
        <a:srgbClr val="363635"/>
      </a:dk1>
      <a:lt1>
        <a:srgbClr val="FFFFFF"/>
      </a:lt1>
      <a:dk2>
        <a:srgbClr val="353534"/>
      </a:dk2>
      <a:lt2>
        <a:srgbClr val="ECECEC"/>
      </a:lt2>
      <a:accent1>
        <a:srgbClr val="F8C522"/>
      </a:accent1>
      <a:accent2>
        <a:srgbClr val="29ABE3"/>
      </a:accent2>
      <a:accent3>
        <a:srgbClr val="B2D5EA"/>
      </a:accent3>
      <a:accent4>
        <a:srgbClr val="C5DFDB"/>
      </a:accent4>
      <a:accent5>
        <a:srgbClr val="EBE4CD"/>
      </a:accent5>
      <a:accent6>
        <a:srgbClr val="F0D4AF"/>
      </a:accent6>
      <a:hlink>
        <a:srgbClr val="E08E79"/>
      </a:hlink>
      <a:folHlink>
        <a:srgbClr val="F8C52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easiware">
      <a:dk1>
        <a:srgbClr val="363635"/>
      </a:dk1>
      <a:lt1>
        <a:srgbClr val="FFFFFF"/>
      </a:lt1>
      <a:dk2>
        <a:srgbClr val="353534"/>
      </a:dk2>
      <a:lt2>
        <a:srgbClr val="ECECEC"/>
      </a:lt2>
      <a:accent1>
        <a:srgbClr val="F8C522"/>
      </a:accent1>
      <a:accent2>
        <a:srgbClr val="29ABE3"/>
      </a:accent2>
      <a:accent3>
        <a:srgbClr val="B2D5EA"/>
      </a:accent3>
      <a:accent4>
        <a:srgbClr val="C5DFDB"/>
      </a:accent4>
      <a:accent5>
        <a:srgbClr val="EBE4CD"/>
      </a:accent5>
      <a:accent6>
        <a:srgbClr val="F0D4AF"/>
      </a:accent6>
      <a:hlink>
        <a:srgbClr val="E08E79"/>
      </a:hlink>
      <a:folHlink>
        <a:srgbClr val="F8C52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Caroline</dc:creator>
</cp:coreProperties>
</file>