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jmyuE4dfxh4cGxzblh5Sk9mYkq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3;p11"/>
          <p:cNvPicPr preferRelativeResize="0"/>
          <p:nvPr/>
        </p:nvPicPr>
        <p:blipFill rotWithShape="1">
          <a:blip r:embed="rId2">
            <a:alphaModFix/>
          </a:blip>
          <a:srcRect b="8439" l="0" r="0" t="8538"/>
          <a:stretch/>
        </p:blipFill>
        <p:spPr>
          <a:xfrm>
            <a:off x="1" y="0"/>
            <a:ext cx="122040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1"/>
          <p:cNvSpPr txBox="1"/>
          <p:nvPr>
            <p:ph type="ctrTitle"/>
          </p:nvPr>
        </p:nvSpPr>
        <p:spPr>
          <a:xfrm>
            <a:off x="838200" y="2423499"/>
            <a:ext cx="7214118" cy="33496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  <a:defRPr sz="8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subTitle"/>
          </p:nvPr>
        </p:nvSpPr>
        <p:spPr>
          <a:xfrm>
            <a:off x="838200" y="5866493"/>
            <a:ext cx="7214118" cy="4898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1"/>
          <p:cNvSpPr txBox="1"/>
          <p:nvPr>
            <p:ph idx="10" type="dt"/>
          </p:nvPr>
        </p:nvSpPr>
        <p:spPr>
          <a:xfrm>
            <a:off x="9173393" y="6356350"/>
            <a:ext cx="101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10273004" y="6356350"/>
            <a:ext cx="10807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838200" y="6356350"/>
            <a:ext cx="589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1" y="899309"/>
            <a:ext cx="4485238" cy="1477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/>
          <p:nvPr>
            <p:ph type="title"/>
          </p:nvPr>
        </p:nvSpPr>
        <p:spPr>
          <a:xfrm>
            <a:off x="838200" y="741144"/>
            <a:ext cx="10515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90" name="Google Shape;90;p21"/>
          <p:cNvCxnSpPr/>
          <p:nvPr/>
        </p:nvCxnSpPr>
        <p:spPr>
          <a:xfrm>
            <a:off x="901574" y="1525748"/>
            <a:ext cx="619500" cy="0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type="title"/>
          </p:nvPr>
        </p:nvSpPr>
        <p:spPr>
          <a:xfrm>
            <a:off x="838200" y="741144"/>
            <a:ext cx="10515600" cy="558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0" type="dt"/>
          </p:nvPr>
        </p:nvSpPr>
        <p:spPr>
          <a:xfrm>
            <a:off x="9173393" y="6356350"/>
            <a:ext cx="101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1" type="ftr"/>
          </p:nvPr>
        </p:nvSpPr>
        <p:spPr>
          <a:xfrm>
            <a:off x="10273004" y="6356350"/>
            <a:ext cx="10807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838200" y="6356350"/>
            <a:ext cx="589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26" name="Google Shape;26;p14"/>
          <p:cNvCxnSpPr/>
          <p:nvPr/>
        </p:nvCxnSpPr>
        <p:spPr>
          <a:xfrm>
            <a:off x="901574" y="1525748"/>
            <a:ext cx="619408" cy="0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5"/>
          <p:cNvPicPr preferRelativeResize="0"/>
          <p:nvPr/>
        </p:nvPicPr>
        <p:blipFill rotWithShape="1">
          <a:blip r:embed="rId2">
            <a:alphaModFix/>
          </a:blip>
          <a:srcRect b="8439" l="0" r="0" t="8538"/>
          <a:stretch/>
        </p:blipFill>
        <p:spPr>
          <a:xfrm>
            <a:off x="1" y="0"/>
            <a:ext cx="122040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 txBox="1"/>
          <p:nvPr>
            <p:ph type="title"/>
          </p:nvPr>
        </p:nvSpPr>
        <p:spPr>
          <a:xfrm>
            <a:off x="831849" y="2449221"/>
            <a:ext cx="7321551" cy="18464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31850" y="4854905"/>
            <a:ext cx="7321550" cy="965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E8E8D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E8E8D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E8E8D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E8E8D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8E8D"/>
              </a:buClr>
              <a:buSzPts val="1600"/>
              <a:buNone/>
              <a:defRPr sz="1600">
                <a:solidFill>
                  <a:srgbClr val="8E8E8D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8E8D"/>
              </a:buClr>
              <a:buSzPts val="1600"/>
              <a:buNone/>
              <a:defRPr sz="1600">
                <a:solidFill>
                  <a:srgbClr val="8E8E8D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8E8D"/>
              </a:buClr>
              <a:buSzPts val="1600"/>
              <a:buNone/>
              <a:defRPr sz="1600">
                <a:solidFill>
                  <a:srgbClr val="8E8E8D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E8E8D"/>
              </a:buClr>
              <a:buSzPts val="1600"/>
              <a:buNone/>
              <a:defRPr sz="1600">
                <a:solidFill>
                  <a:srgbClr val="8E8E8D"/>
                </a:solidFill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idx="10" type="dt"/>
          </p:nvPr>
        </p:nvSpPr>
        <p:spPr>
          <a:xfrm>
            <a:off x="9173393" y="6356350"/>
            <a:ext cx="101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1" type="ftr"/>
          </p:nvPr>
        </p:nvSpPr>
        <p:spPr>
          <a:xfrm>
            <a:off x="10273004" y="6356350"/>
            <a:ext cx="10807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838200" y="6356350"/>
            <a:ext cx="589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35" name="Google Shape;35;p15"/>
          <p:cNvCxnSpPr/>
          <p:nvPr/>
        </p:nvCxnSpPr>
        <p:spPr>
          <a:xfrm>
            <a:off x="901574" y="2195704"/>
            <a:ext cx="619408" cy="0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" name="Google Shape;36;p15"/>
          <p:cNvCxnSpPr/>
          <p:nvPr/>
        </p:nvCxnSpPr>
        <p:spPr>
          <a:xfrm>
            <a:off x="901574" y="4576764"/>
            <a:ext cx="619408" cy="0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838200" y="741144"/>
            <a:ext cx="10515600" cy="558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9173393" y="6356350"/>
            <a:ext cx="101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10273004" y="6356350"/>
            <a:ext cx="10807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38200" y="6356350"/>
            <a:ext cx="589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44" name="Google Shape;44;p16"/>
          <p:cNvCxnSpPr/>
          <p:nvPr/>
        </p:nvCxnSpPr>
        <p:spPr>
          <a:xfrm>
            <a:off x="901574" y="1525748"/>
            <a:ext cx="619408" cy="0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741144"/>
            <a:ext cx="10515600" cy="558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9173393" y="6356350"/>
            <a:ext cx="101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10273004" y="6356350"/>
            <a:ext cx="10807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38200" y="6356350"/>
            <a:ext cx="589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50" name="Google Shape;50;p17"/>
          <p:cNvCxnSpPr/>
          <p:nvPr/>
        </p:nvCxnSpPr>
        <p:spPr>
          <a:xfrm>
            <a:off x="901574" y="1525748"/>
            <a:ext cx="619408" cy="0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idx="10" type="dt"/>
          </p:nvPr>
        </p:nvSpPr>
        <p:spPr>
          <a:xfrm>
            <a:off x="9173393" y="6356350"/>
            <a:ext cx="101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1" type="ftr"/>
          </p:nvPr>
        </p:nvSpPr>
        <p:spPr>
          <a:xfrm>
            <a:off x="10273004" y="6356350"/>
            <a:ext cx="10807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2" type="sldNum"/>
          </p:nvPr>
        </p:nvSpPr>
        <p:spPr>
          <a:xfrm>
            <a:off x="838200" y="6356350"/>
            <a:ext cx="589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8200" y="741144"/>
            <a:ext cx="10515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67" name="Google Shape;67;p13"/>
          <p:cNvCxnSpPr/>
          <p:nvPr/>
        </p:nvCxnSpPr>
        <p:spPr>
          <a:xfrm>
            <a:off x="901574" y="1525748"/>
            <a:ext cx="619500" cy="0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 b="8443" l="0" r="0" t="8534"/>
          <a:stretch/>
        </p:blipFill>
        <p:spPr>
          <a:xfrm>
            <a:off x="1" y="0"/>
            <a:ext cx="122040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9"/>
          <p:cNvSpPr txBox="1"/>
          <p:nvPr>
            <p:ph type="ctrTitle"/>
          </p:nvPr>
        </p:nvSpPr>
        <p:spPr>
          <a:xfrm>
            <a:off x="838200" y="2423499"/>
            <a:ext cx="7214100" cy="334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  <a:defRPr sz="8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subTitle"/>
          </p:nvPr>
        </p:nvSpPr>
        <p:spPr>
          <a:xfrm>
            <a:off x="838200" y="5866493"/>
            <a:ext cx="72141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3" name="Google Shape;73;p19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76" name="Google Shape;7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1" y="899309"/>
            <a:ext cx="4485239" cy="1477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838200" y="741144"/>
            <a:ext cx="10515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cxnSp>
        <p:nvCxnSpPr>
          <p:cNvPr id="84" name="Google Shape;84;p20"/>
          <p:cNvCxnSpPr/>
          <p:nvPr/>
        </p:nvCxnSpPr>
        <p:spPr>
          <a:xfrm>
            <a:off x="901574" y="1525748"/>
            <a:ext cx="619500" cy="0"/>
          </a:xfrm>
          <a:prstGeom prst="straightConnector1">
            <a:avLst/>
          </a:prstGeom>
          <a:noFill/>
          <a:ln cap="flat" cmpd="sng" w="412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741144"/>
            <a:ext cx="10515600" cy="558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9173393" y="6356350"/>
            <a:ext cx="10185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10273004" y="6356350"/>
            <a:ext cx="10807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38200" y="6356350"/>
            <a:ext cx="589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>
            <a:off x="838200" y="741144"/>
            <a:ext cx="10515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conseilsmarketing.com/fidelisation/comment-calculer-un-nps-et-quest-ce-quun-bon-score" TargetMode="External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753645" y="2462614"/>
            <a:ext cx="10515601" cy="2324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Arial"/>
              <a:buNone/>
            </a:pPr>
            <a:r>
              <a:rPr lang="fr-FR" sz="5400"/>
              <a:t>Le NPS</a:t>
            </a:r>
            <a:br>
              <a:rPr lang="fr-FR" sz="5400"/>
            </a:br>
            <a:r>
              <a:rPr lang="fr-FR" sz="5400"/>
              <a:t>Le Net promoter score</a:t>
            </a:r>
            <a:endParaRPr sz="5400"/>
          </a:p>
        </p:txBody>
      </p:sp>
      <p:sp>
        <p:nvSpPr>
          <p:cNvPr id="100" name="Google Shape;100;p1"/>
          <p:cNvSpPr txBox="1"/>
          <p:nvPr>
            <p:ph idx="11" type="ftr"/>
          </p:nvPr>
        </p:nvSpPr>
        <p:spPr>
          <a:xfrm>
            <a:off x="10273004" y="6356350"/>
            <a:ext cx="10807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C522"/>
              </a:buClr>
              <a:buSzPts val="900"/>
              <a:buFont typeface="Arial"/>
              <a:buNone/>
            </a:pPr>
            <a:r>
              <a:rPr b="0" i="0" lang="fr-FR" sz="900" u="none" cap="none" strike="noStrike">
                <a:solidFill>
                  <a:srgbClr val="F8C522"/>
                </a:solidFill>
                <a:latin typeface="Arial"/>
                <a:ea typeface="Arial"/>
                <a:cs typeface="Arial"/>
                <a:sym typeface="Arial"/>
              </a:rPr>
              <a:t>© Easiware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838200" y="741144"/>
            <a:ext cx="10515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r-FR"/>
              <a:t>Qu’est ce que le NPS ?</a:t>
            </a:r>
            <a:endParaRPr/>
          </a:p>
        </p:txBody>
      </p:sp>
      <p:sp>
        <p:nvSpPr>
          <p:cNvPr id="106" name="Google Shape;106;p2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07/06/2022</a:t>
            </a:r>
            <a:endParaRPr/>
          </a:p>
        </p:txBody>
      </p:sp>
      <p:sp>
        <p:nvSpPr>
          <p:cNvPr id="107" name="Google Shape;107;p2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© easiware 2022</a:t>
            </a:r>
            <a:endParaRPr/>
          </a:p>
        </p:txBody>
      </p:sp>
      <p:sp>
        <p:nvSpPr>
          <p:cNvPr id="108" name="Google Shape;108;p2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152773" y="1580873"/>
            <a:ext cx="11965243" cy="954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 NPS (Net Promoter Score)</a:t>
            </a: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est l’un des indicateurs de </a:t>
            </a:r>
            <a:r>
              <a:rPr b="1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satisfaction client</a:t>
            </a: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les plus utilisés par les entreprises de tous les secteurs d’activité, </a:t>
            </a:r>
            <a:r>
              <a:rPr lang="fr-FR" sz="1800">
                <a:solidFill>
                  <a:schemeClr val="dk2"/>
                </a:solidFill>
              </a:rPr>
              <a:t>qu'elles</a:t>
            </a: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proposent de la vente de produits ou de services pour un public BtoC ou BtoB.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 NPS est un score calculé à partir d’une question concernant l’intention de recommandation :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fr-FR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fr-FR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Recommanderiez vous cette entreprise à votre entourage ?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Les clients notent de 0 à 10 et sont divisés en 3 catégories :</a:t>
            </a:r>
            <a:endParaRPr b="1" sz="1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Les détracteurs </a:t>
            </a: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(notes de 0 à 6) sont les clients potentiellement les plus « dangereux » pour votre marque. Ce sont de</a:t>
            </a:r>
            <a:r>
              <a:rPr b="1" lang="fr-FR" sz="1800">
                <a:solidFill>
                  <a:schemeClr val="dk2"/>
                </a:solidFill>
              </a:rPr>
              <a:t>s clients qui ne manqueront pas de partager leur insatisfaction à travers de nombreux moyens de communication (ex. Réseaux sociaux) mis à leur disposition, générant un impact très négatif pour la marque en </a:t>
            </a:r>
            <a:r>
              <a:rPr b="1" lang="fr-FR" sz="1800">
                <a:solidFill>
                  <a:schemeClr val="dk2"/>
                </a:solidFill>
              </a:rPr>
              <a:t>termes</a:t>
            </a:r>
            <a:r>
              <a:rPr b="1" lang="fr-FR" sz="1800">
                <a:solidFill>
                  <a:schemeClr val="dk2"/>
                </a:solidFill>
              </a:rPr>
              <a:t> d’image. Ces clients doivent faire l’objet de</a:t>
            </a: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plans d’action et de suivi ciblés.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Les passifs</a:t>
            </a: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(notes de 7 à 8) sont les clients satisfaits mais pas encore assez pour rester fidèles et faire totalement confiance à votre marque.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Les promoteurs </a:t>
            </a: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(notes de 9 à 10) sont les clients les plus fidèles et enthousiastes, prêts à être de véritables ambassadeurs de votre marque auprès de leur entourage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type="title"/>
          </p:nvPr>
        </p:nvSpPr>
        <p:spPr>
          <a:xfrm>
            <a:off x="838200" y="741144"/>
            <a:ext cx="10515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r-FR"/>
              <a:t>Comment est calculé le NPS ?</a:t>
            </a:r>
            <a:endParaRPr/>
          </a:p>
        </p:txBody>
      </p:sp>
      <p:sp>
        <p:nvSpPr>
          <p:cNvPr id="115" name="Google Shape;115;p3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07/06/2022</a:t>
            </a:r>
            <a:endParaRPr/>
          </a:p>
        </p:txBody>
      </p:sp>
      <p:sp>
        <p:nvSpPr>
          <p:cNvPr id="116" name="Google Shape;116;p3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© easiware 2022</a:t>
            </a:r>
            <a:endParaRPr/>
          </a:p>
        </p:txBody>
      </p:sp>
      <p:sp>
        <p:nvSpPr>
          <p:cNvPr id="117" name="Google Shape;117;p3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97658" y="1538938"/>
            <a:ext cx="11965243" cy="1068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 NPS n’est pas la moyenne des notes mais un score calculé en prenant le pourcentage de promoteurs et en y soustrayant le pourcentage de détracteurs.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1" lang="fr-FR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 vous avez 40% de promoteurs et 20% de détracteurs, votre score NPS est de 20 (40 - 20).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1" lang="fr-FR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 score du NPS s’inscrit dans une fourchette de – 100 à 100 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1" lang="fr-FR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 NPS est de – 100 si vous avez 100% de détracteurs : NPS = 0 - 100 = - 100.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1" lang="fr-FR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 NPS est de 100 si vous avez 100% de promoteurs : NPS = 100 – 0 = 100.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97658" y="4333608"/>
            <a:ext cx="644518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Qu’est ce qu’un bon score NPS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Difficile à dire car le score NPS dépend beaucoup du secteur d’activité dans lequel vous évoluez.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Article sur le Benchmark des scores NPS: Cliquez </a:t>
            </a:r>
            <a:r>
              <a:rPr b="0" i="0" lang="fr-FR" sz="1800" u="sng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ici</a:t>
            </a:r>
            <a:endParaRPr b="0" i="0" sz="18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2843" y="3768311"/>
            <a:ext cx="5413715" cy="2348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838200" y="741144"/>
            <a:ext cx="10515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r-FR"/>
              <a:t>Comment s’active le NPS dans easiware ?</a:t>
            </a:r>
            <a:endParaRPr/>
          </a:p>
        </p:txBody>
      </p:sp>
      <p:sp>
        <p:nvSpPr>
          <p:cNvPr id="126" name="Google Shape;126;p4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07/06/2022</a:t>
            </a:r>
            <a:endParaRPr/>
          </a:p>
        </p:txBody>
      </p:sp>
      <p:sp>
        <p:nvSpPr>
          <p:cNvPr id="127" name="Google Shape;127;p4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© easiware 2022</a:t>
            </a:r>
            <a:endParaRPr/>
          </a:p>
        </p:txBody>
      </p:sp>
      <p:sp>
        <p:nvSpPr>
          <p:cNvPr id="128" name="Google Shape;128;p4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29" name="Google Shape;129;p4"/>
          <p:cNvSpPr txBox="1"/>
          <p:nvPr>
            <p:ph idx="1" type="body"/>
          </p:nvPr>
        </p:nvSpPr>
        <p:spPr>
          <a:xfrm>
            <a:off x="149811" y="1652297"/>
            <a:ext cx="11830696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fr-FR"/>
              <a:t>Le NPS dans easiware s’active par canal </a:t>
            </a:r>
            <a:r>
              <a:rPr lang="fr-FR"/>
              <a:t>de communication du client (téléphone, mail, chat,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FR"/>
              <a:t>réseau social…). Et l’envoi de l’enquête peut être affiné en fonction des motifs de la demande client.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FR"/>
              <a:t>Le modèle de mail envoyé au client est entièrement </a:t>
            </a:r>
            <a:r>
              <a:rPr b="1" lang="fr-FR"/>
              <a:t>personnalisable</a:t>
            </a:r>
            <a:r>
              <a:rPr lang="fr-FR"/>
              <a:t> (fond et forme).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FR"/>
              <a:t>Pour cette enquête NPS et par canal, vous pouvez choisir :</a:t>
            </a:r>
            <a:endParaRPr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fr-FR"/>
              <a:t>A quel moment envoyer le mail ?</a:t>
            </a:r>
            <a:endParaRPr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fr-FR"/>
              <a:t>A quelle cible ?</a:t>
            </a:r>
            <a:endParaRPr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▪"/>
            </a:pPr>
            <a:r>
              <a:rPr lang="fr-FR"/>
              <a:t>Si vous souhaitez relancer le client ? Si, oui dans quel délai 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30" name="Google Shape;130;p4"/>
          <p:cNvGrpSpPr/>
          <p:nvPr/>
        </p:nvGrpSpPr>
        <p:grpSpPr>
          <a:xfrm>
            <a:off x="1145896" y="2903282"/>
            <a:ext cx="8838330" cy="798734"/>
            <a:chOff x="1145896" y="2903282"/>
            <a:chExt cx="8838330" cy="798734"/>
          </a:xfrm>
        </p:grpSpPr>
        <p:cxnSp>
          <p:nvCxnSpPr>
            <p:cNvPr id="131" name="Google Shape;131;p4"/>
            <p:cNvCxnSpPr/>
            <p:nvPr/>
          </p:nvCxnSpPr>
          <p:spPr>
            <a:xfrm>
              <a:off x="3178751" y="3316066"/>
              <a:ext cx="740126" cy="0"/>
            </a:xfrm>
            <a:prstGeom prst="straightConnector1">
              <a:avLst/>
            </a:prstGeom>
            <a:noFill/>
            <a:ln cap="flat" cmpd="sng" w="19050">
              <a:solidFill>
                <a:srgbClr val="FFC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6216798" y="3328964"/>
              <a:ext cx="740126" cy="0"/>
            </a:xfrm>
            <a:prstGeom prst="straightConnector1">
              <a:avLst/>
            </a:prstGeom>
            <a:noFill/>
            <a:ln cap="flat" cmpd="sng" w="19050">
              <a:solidFill>
                <a:srgbClr val="FFC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pic>
          <p:nvPicPr>
            <p:cNvPr id="133" name="Google Shape;133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5896" y="3099148"/>
              <a:ext cx="1921052" cy="407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68038" y="3098923"/>
              <a:ext cx="1927962" cy="434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77722" y="2903282"/>
              <a:ext cx="2906504" cy="7987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838200" y="741144"/>
            <a:ext cx="10515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r-FR"/>
              <a:t>Comment s’active le NPS dans easiware ?</a:t>
            </a:r>
            <a:endParaRPr/>
          </a:p>
        </p:txBody>
      </p:sp>
      <p:sp>
        <p:nvSpPr>
          <p:cNvPr id="141" name="Google Shape;141;p5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07/06/2022</a:t>
            </a:r>
            <a:endParaRPr/>
          </a:p>
        </p:txBody>
      </p:sp>
      <p:sp>
        <p:nvSpPr>
          <p:cNvPr id="142" name="Google Shape;142;p5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© easiware 2022</a:t>
            </a:r>
            <a:endParaRPr/>
          </a:p>
        </p:txBody>
      </p:sp>
      <p:sp>
        <p:nvSpPr>
          <p:cNvPr id="143" name="Google Shape;143;p5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4203198" y="2305924"/>
            <a:ext cx="76704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⮚"/>
            </a:pPr>
            <a:r>
              <a:rPr lang="fr-FR"/>
              <a:t>Choisissez votre modèle d’email que vous avez créé dans « configuration », « échanges » et « modèles ».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⮚"/>
            </a:pPr>
            <a:r>
              <a:rPr lang="fr-FR"/>
              <a:t>Sélectionnez l’email expéditeur que le client verra lors de la réception de l’enquête NPS que vous avez créé dans « configuration », « échanges » et « expéditeurs ».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⮚"/>
            </a:pPr>
            <a:r>
              <a:rPr lang="fr-FR"/>
              <a:t>Cochez cette case, si vous souhaitez que vos agents puissent choisir d’annuler l’envoi de l’enquête.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⮚"/>
            </a:pPr>
            <a:r>
              <a:rPr lang="fr-FR"/>
              <a:t>Choisissez </a:t>
            </a:r>
            <a:r>
              <a:rPr lang="fr-FR"/>
              <a:t>si</a:t>
            </a:r>
            <a:r>
              <a:rPr lang="fr-FR"/>
              <a:t> l’enquête part à la fermeture de la demande client ou X Jours après.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⮚"/>
            </a:pPr>
            <a:r>
              <a:rPr lang="fr-FR"/>
              <a:t>Indiquez le nombre de jours que vous avez choisi pour l’envoi de l’enquête NPS.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⮚"/>
            </a:pPr>
            <a:r>
              <a:rPr lang="fr-FR"/>
              <a:t>Définissez le nombr</a:t>
            </a: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de jours entre 2 enquêtes de NPS pour le client.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Char char="⮚"/>
            </a:pPr>
            <a:r>
              <a:rPr b="0" i="0" lang="fr-F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Vous avez 2 options pour afficher la ligne de notes NPS: des icones ou un gradient de couleur. C’est 2 options sont personnalisables en dessous en indiquant « oui ».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495" y="1441635"/>
            <a:ext cx="3844448" cy="4976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title"/>
          </p:nvPr>
        </p:nvSpPr>
        <p:spPr>
          <a:xfrm>
            <a:off x="838200" y="741144"/>
            <a:ext cx="10515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r-FR"/>
              <a:t>Comment s’active le NPS dans easiware ?</a:t>
            </a:r>
            <a:endParaRPr/>
          </a:p>
        </p:txBody>
      </p:sp>
      <p:sp>
        <p:nvSpPr>
          <p:cNvPr id="151" name="Google Shape;151;p6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07/06/2022</a:t>
            </a:r>
            <a:endParaRPr/>
          </a:p>
        </p:txBody>
      </p:sp>
      <p:sp>
        <p:nvSpPr>
          <p:cNvPr id="152" name="Google Shape;152;p6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© easiware 2022</a:t>
            </a:r>
            <a:endParaRPr/>
          </a:p>
        </p:txBody>
      </p:sp>
      <p:sp>
        <p:nvSpPr>
          <p:cNvPr id="153" name="Google Shape;153;p6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154" name="Google Shape;154;p6"/>
          <p:cNvGrpSpPr/>
          <p:nvPr/>
        </p:nvGrpSpPr>
        <p:grpSpPr>
          <a:xfrm>
            <a:off x="0" y="1687159"/>
            <a:ext cx="11922300" cy="4833300"/>
            <a:chOff x="0" y="1678281"/>
            <a:chExt cx="11922300" cy="4833300"/>
          </a:xfrm>
        </p:grpSpPr>
        <p:sp>
          <p:nvSpPr>
            <p:cNvPr id="155" name="Google Shape;155;p6"/>
            <p:cNvSpPr txBox="1"/>
            <p:nvPr/>
          </p:nvSpPr>
          <p:spPr>
            <a:xfrm>
              <a:off x="0" y="1678281"/>
              <a:ext cx="11922300" cy="483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Char char="⮚"/>
              </a:pPr>
              <a:r>
                <a:rPr b="0" i="0" lang="fr-FR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Dans la partie droite de l’écran, vous prévisualisez le contenu de votre enquête NPS en cliquant sur la loupe.</a:t>
              </a:r>
              <a:endParaRPr/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Char char="⮚"/>
              </a:pPr>
              <a:r>
                <a:rPr b="0" i="0" lang="fr-FR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 vous n’avez pas </a:t>
              </a:r>
              <a:r>
                <a:rPr lang="fr-FR"/>
                <a:t>personnalisé</a:t>
              </a:r>
              <a:r>
                <a:rPr b="0" i="0" lang="fr-FR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votre enquête (fond et forme), des textes et visuels par défaut seront utilisés.</a:t>
              </a:r>
              <a:endParaRPr/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Char char="⮚"/>
              </a:pPr>
              <a:r>
                <a:rPr b="0" i="0" lang="fr-FR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Pour cette enquête NPS, vous pouvez également ,en plus du canal, choisir des cibles plus précises en cliquant sur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Char char="▪"/>
              </a:pPr>
              <a:r>
                <a:rPr b="0" i="0" lang="fr-FR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Ces cibles peuvent être : des contacts particuliers, un (des) motif(s) spécifique(s), une (des) priorité(s) ou un type de satisfaction perçue</a:t>
              </a:r>
              <a:endParaRPr/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968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285750" lvl="0" marL="285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000"/>
                </a:buClr>
                <a:buSzPts val="1400"/>
                <a:buFont typeface="Noto Sans Symbols"/>
                <a:buChar char="⮚"/>
              </a:pPr>
              <a:r>
                <a:rPr b="0" i="0" lang="fr-FR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Et n’oubliez pas d’enregistrer votre enquête:  </a:t>
              </a:r>
              <a:endParaRPr/>
            </a:p>
            <a:p>
              <a:pPr indent="0" lvl="3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" name="Google Shape;156;p6"/>
            <p:cNvGrpSpPr/>
            <p:nvPr/>
          </p:nvGrpSpPr>
          <p:grpSpPr>
            <a:xfrm>
              <a:off x="5506588" y="2209932"/>
              <a:ext cx="3754909" cy="289646"/>
              <a:chOff x="5506588" y="2100905"/>
              <a:chExt cx="3754909" cy="289646"/>
            </a:xfrm>
          </p:grpSpPr>
          <p:pic>
            <p:nvPicPr>
              <p:cNvPr id="157" name="Google Shape;157;p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258321" y="2100905"/>
                <a:ext cx="3003176" cy="289646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58" name="Google Shape;158;p6"/>
              <p:cNvCxnSpPr/>
              <p:nvPr/>
            </p:nvCxnSpPr>
            <p:spPr>
              <a:xfrm>
                <a:off x="5506588" y="2245728"/>
                <a:ext cx="740126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C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</p:grpSp>
      </p:grpSp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760" y="2215526"/>
            <a:ext cx="5082341" cy="29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70129" y="3234918"/>
            <a:ext cx="2108215" cy="50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19894" y="4342902"/>
            <a:ext cx="4526642" cy="1773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99558" y="5918386"/>
            <a:ext cx="1080901" cy="4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/>
          <p:nvPr>
            <p:ph type="title"/>
          </p:nvPr>
        </p:nvSpPr>
        <p:spPr>
          <a:xfrm>
            <a:off x="838200" y="741144"/>
            <a:ext cx="10515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r-FR"/>
              <a:t>Comment le destinataire reçoit-il l’enquête NPS?</a:t>
            </a:r>
            <a:endParaRPr/>
          </a:p>
        </p:txBody>
      </p:sp>
      <p:sp>
        <p:nvSpPr>
          <p:cNvPr id="168" name="Google Shape;168;p7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07/06/2022</a:t>
            </a:r>
            <a:endParaRPr/>
          </a:p>
        </p:txBody>
      </p:sp>
      <p:sp>
        <p:nvSpPr>
          <p:cNvPr id="169" name="Google Shape;169;p7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© easiware 2022</a:t>
            </a:r>
            <a:endParaRPr/>
          </a:p>
        </p:txBody>
      </p:sp>
      <p:sp>
        <p:nvSpPr>
          <p:cNvPr id="170" name="Google Shape;170;p7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grpSp>
        <p:nvGrpSpPr>
          <p:cNvPr id="171" name="Google Shape;171;p7"/>
          <p:cNvGrpSpPr/>
          <p:nvPr/>
        </p:nvGrpSpPr>
        <p:grpSpPr>
          <a:xfrm>
            <a:off x="317730" y="1188906"/>
            <a:ext cx="9364913" cy="5663349"/>
            <a:chOff x="317730" y="1188906"/>
            <a:chExt cx="9364913" cy="5663349"/>
          </a:xfrm>
        </p:grpSpPr>
        <p:sp>
          <p:nvSpPr>
            <p:cNvPr id="172" name="Google Shape;172;p7"/>
            <p:cNvSpPr/>
            <p:nvPr/>
          </p:nvSpPr>
          <p:spPr>
            <a:xfrm>
              <a:off x="317730" y="1688062"/>
              <a:ext cx="6445185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FR" sz="1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Le client reçoit l’enquête NPS par mail.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fr-FR" sz="1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Voici un exemple:  </a:t>
              </a:r>
              <a:endParaRPr/>
            </a:p>
          </p:txBody>
        </p:sp>
        <p:pic>
          <p:nvPicPr>
            <p:cNvPr id="173" name="Google Shape;173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452281" y="1188906"/>
              <a:ext cx="4230362" cy="56633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>
            <p:ph type="title"/>
          </p:nvPr>
        </p:nvSpPr>
        <p:spPr>
          <a:xfrm>
            <a:off x="838200" y="741144"/>
            <a:ext cx="10515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r-FR"/>
              <a:t>Ou puis-je consulter mon résultat NPS ?</a:t>
            </a:r>
            <a:endParaRPr/>
          </a:p>
        </p:txBody>
      </p:sp>
      <p:sp>
        <p:nvSpPr>
          <p:cNvPr id="179" name="Google Shape;179;p8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07/06/22</a:t>
            </a:r>
            <a:endParaRPr/>
          </a:p>
        </p:txBody>
      </p:sp>
      <p:sp>
        <p:nvSpPr>
          <p:cNvPr id="180" name="Google Shape;180;p8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© easiware 2022</a:t>
            </a:r>
            <a:endParaRPr/>
          </a:p>
        </p:txBody>
      </p:sp>
      <p:sp>
        <p:nvSpPr>
          <p:cNvPr id="181" name="Google Shape;181;p8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82" name="Google Shape;182;p8"/>
          <p:cNvSpPr txBox="1"/>
          <p:nvPr>
            <p:ph idx="1" type="body"/>
          </p:nvPr>
        </p:nvSpPr>
        <p:spPr>
          <a:xfrm>
            <a:off x="0" y="1577652"/>
            <a:ext cx="11830696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fr-FR"/>
              <a:t>Le résultat NPS </a:t>
            </a:r>
            <a:r>
              <a:rPr lang="fr-FR"/>
              <a:t>se construit dans la partie reporting d’easiware :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fr-FR"/>
              <a:t>Vous pouvez consulter votre Score NPS</a:t>
            </a:r>
            <a:endParaRPr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fr-FR"/>
              <a:t>Vous pouvez consulter le Taux de réponse à votre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fr-FR"/>
              <a:t>     enquête</a:t>
            </a:r>
            <a:endParaRPr/>
          </a:p>
          <a:p>
            <a:pPr indent="-342900" lvl="0" marL="5715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fr-FR"/>
              <a:t>Vous pouvez consultez les verbatims de vos clients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83" name="Google Shape;183;p8"/>
          <p:cNvGrpSpPr/>
          <p:nvPr/>
        </p:nvGrpSpPr>
        <p:grpSpPr>
          <a:xfrm>
            <a:off x="938789" y="2701339"/>
            <a:ext cx="5933377" cy="30602"/>
            <a:chOff x="711319" y="2453685"/>
            <a:chExt cx="5933377" cy="30602"/>
          </a:xfrm>
        </p:grpSpPr>
        <p:cxnSp>
          <p:nvCxnSpPr>
            <p:cNvPr id="184" name="Google Shape;184;p8"/>
            <p:cNvCxnSpPr/>
            <p:nvPr/>
          </p:nvCxnSpPr>
          <p:spPr>
            <a:xfrm>
              <a:off x="711319" y="2453685"/>
              <a:ext cx="414565" cy="0"/>
            </a:xfrm>
            <a:prstGeom prst="straightConnector1">
              <a:avLst/>
            </a:prstGeom>
            <a:noFill/>
            <a:ln cap="flat" cmpd="sng" w="19050">
              <a:solidFill>
                <a:srgbClr val="FFC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5" name="Google Shape;185;p8"/>
            <p:cNvCxnSpPr/>
            <p:nvPr/>
          </p:nvCxnSpPr>
          <p:spPr>
            <a:xfrm>
              <a:off x="2099322" y="2459414"/>
              <a:ext cx="414565" cy="0"/>
            </a:xfrm>
            <a:prstGeom prst="straightConnector1">
              <a:avLst/>
            </a:prstGeom>
            <a:noFill/>
            <a:ln cap="flat" cmpd="sng" w="19050">
              <a:solidFill>
                <a:srgbClr val="FFC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6" name="Google Shape;186;p8"/>
            <p:cNvCxnSpPr/>
            <p:nvPr/>
          </p:nvCxnSpPr>
          <p:spPr>
            <a:xfrm>
              <a:off x="4446502" y="2471849"/>
              <a:ext cx="414565" cy="0"/>
            </a:xfrm>
            <a:prstGeom prst="straightConnector1">
              <a:avLst/>
            </a:prstGeom>
            <a:noFill/>
            <a:ln cap="flat" cmpd="sng" w="19050">
              <a:solidFill>
                <a:srgbClr val="FFC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187" name="Google Shape;187;p8"/>
            <p:cNvCxnSpPr/>
            <p:nvPr/>
          </p:nvCxnSpPr>
          <p:spPr>
            <a:xfrm>
              <a:off x="6230131" y="2484287"/>
              <a:ext cx="414565" cy="0"/>
            </a:xfrm>
            <a:prstGeom prst="straightConnector1">
              <a:avLst/>
            </a:prstGeom>
            <a:noFill/>
            <a:ln cap="flat" cmpd="sng" w="19050">
              <a:solidFill>
                <a:srgbClr val="FFC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51" y="2511569"/>
            <a:ext cx="830831" cy="304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88403" y="2512283"/>
            <a:ext cx="1123309" cy="319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57211" y="2527046"/>
            <a:ext cx="1845070" cy="30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8249" y="2497490"/>
            <a:ext cx="1208231" cy="36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86621" y="2497489"/>
            <a:ext cx="5068027" cy="2003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/>
          <p:nvPr>
            <p:ph type="title"/>
          </p:nvPr>
        </p:nvSpPr>
        <p:spPr>
          <a:xfrm>
            <a:off x="838200" y="741144"/>
            <a:ext cx="105156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fr-FR"/>
              <a:t>Reporting NPS</a:t>
            </a:r>
            <a:endParaRPr/>
          </a:p>
        </p:txBody>
      </p:sp>
      <p:sp>
        <p:nvSpPr>
          <p:cNvPr id="198" name="Google Shape;198;p9"/>
          <p:cNvSpPr txBox="1"/>
          <p:nvPr>
            <p:ph idx="10" type="dt"/>
          </p:nvPr>
        </p:nvSpPr>
        <p:spPr>
          <a:xfrm>
            <a:off x="9173393" y="6356350"/>
            <a:ext cx="101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07/06/2022</a:t>
            </a:r>
            <a:endParaRPr/>
          </a:p>
        </p:txBody>
      </p:sp>
      <p:sp>
        <p:nvSpPr>
          <p:cNvPr id="199" name="Google Shape;199;p9"/>
          <p:cNvSpPr txBox="1"/>
          <p:nvPr>
            <p:ph idx="11" type="ftr"/>
          </p:nvPr>
        </p:nvSpPr>
        <p:spPr>
          <a:xfrm>
            <a:off x="10273004" y="6356350"/>
            <a:ext cx="1080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© easiware 2022</a:t>
            </a:r>
            <a:endParaRPr/>
          </a:p>
        </p:txBody>
      </p:sp>
      <p:sp>
        <p:nvSpPr>
          <p:cNvPr id="200" name="Google Shape;200;p9"/>
          <p:cNvSpPr txBox="1"/>
          <p:nvPr>
            <p:ph idx="12" type="sldNum"/>
          </p:nvPr>
        </p:nvSpPr>
        <p:spPr>
          <a:xfrm>
            <a:off x="838200" y="6356350"/>
            <a:ext cx="589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201" name="Google Shape;201;p9"/>
          <p:cNvSpPr txBox="1"/>
          <p:nvPr>
            <p:ph idx="1" type="body"/>
          </p:nvPr>
        </p:nvSpPr>
        <p:spPr>
          <a:xfrm>
            <a:off x="0" y="1577652"/>
            <a:ext cx="11830696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202" name="Google Shape;202;p9"/>
          <p:cNvGrpSpPr/>
          <p:nvPr/>
        </p:nvGrpSpPr>
        <p:grpSpPr>
          <a:xfrm>
            <a:off x="269076" y="1638299"/>
            <a:ext cx="11244901" cy="3168693"/>
            <a:chOff x="269076" y="1638299"/>
            <a:chExt cx="11244901" cy="3168693"/>
          </a:xfrm>
        </p:grpSpPr>
        <p:pic>
          <p:nvPicPr>
            <p:cNvPr id="203" name="Google Shape;203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9076" y="1638299"/>
              <a:ext cx="5189332" cy="224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96000" y="1639078"/>
              <a:ext cx="5417977" cy="194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01873" y="4533945"/>
              <a:ext cx="6422052" cy="2730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" name="Google Shape;20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1690" y="1881696"/>
            <a:ext cx="3905250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12899" y="1922140"/>
            <a:ext cx="4838700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87343" y="4819326"/>
            <a:ext cx="3272141" cy="1902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Thème Office">
  <a:themeElements>
    <a:clrScheme name="easiware">
      <a:dk1>
        <a:srgbClr val="363635"/>
      </a:dk1>
      <a:lt1>
        <a:srgbClr val="FFFFFF"/>
      </a:lt1>
      <a:dk2>
        <a:srgbClr val="353534"/>
      </a:dk2>
      <a:lt2>
        <a:srgbClr val="ECECEC"/>
      </a:lt2>
      <a:accent1>
        <a:srgbClr val="F8C522"/>
      </a:accent1>
      <a:accent2>
        <a:srgbClr val="29ABE3"/>
      </a:accent2>
      <a:accent3>
        <a:srgbClr val="B2D5EA"/>
      </a:accent3>
      <a:accent4>
        <a:srgbClr val="C5DFDB"/>
      </a:accent4>
      <a:accent5>
        <a:srgbClr val="EBE4CD"/>
      </a:accent5>
      <a:accent6>
        <a:srgbClr val="F0D4AF"/>
      </a:accent6>
      <a:hlink>
        <a:srgbClr val="E08E79"/>
      </a:hlink>
      <a:folHlink>
        <a:srgbClr val="F8C5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easiware">
      <a:dk1>
        <a:srgbClr val="363635"/>
      </a:dk1>
      <a:lt1>
        <a:srgbClr val="FFFFFF"/>
      </a:lt1>
      <a:dk2>
        <a:srgbClr val="353534"/>
      </a:dk2>
      <a:lt2>
        <a:srgbClr val="ECECEC"/>
      </a:lt2>
      <a:accent1>
        <a:srgbClr val="F8C522"/>
      </a:accent1>
      <a:accent2>
        <a:srgbClr val="29ABE3"/>
      </a:accent2>
      <a:accent3>
        <a:srgbClr val="B2D5EA"/>
      </a:accent3>
      <a:accent4>
        <a:srgbClr val="C5DFDB"/>
      </a:accent4>
      <a:accent5>
        <a:srgbClr val="EBE4CD"/>
      </a:accent5>
      <a:accent6>
        <a:srgbClr val="F0D4AF"/>
      </a:accent6>
      <a:hlink>
        <a:srgbClr val="E08E79"/>
      </a:hlink>
      <a:folHlink>
        <a:srgbClr val="F8C52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Caroline</dc:creator>
</cp:coreProperties>
</file>